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0_D0CCF76F.xml" ContentType="application/vnd.ms-powerpoint.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4" r:id="rId1"/>
  </p:sldMasterIdLst>
  <p:notesMasterIdLst>
    <p:notesMasterId r:id="rId18"/>
  </p:notesMasterIdLst>
  <p:sldIdLst>
    <p:sldId id="256" r:id="rId2"/>
    <p:sldId id="258" r:id="rId3"/>
    <p:sldId id="264" r:id="rId4"/>
    <p:sldId id="272" r:id="rId5"/>
    <p:sldId id="259" r:id="rId6"/>
    <p:sldId id="265" r:id="rId7"/>
    <p:sldId id="270" r:id="rId8"/>
    <p:sldId id="260" r:id="rId9"/>
    <p:sldId id="267" r:id="rId10"/>
    <p:sldId id="268" r:id="rId11"/>
    <p:sldId id="269" r:id="rId12"/>
    <p:sldId id="271" r:id="rId13"/>
    <p:sldId id="262" r:id="rId14"/>
    <p:sldId id="263" r:id="rId15"/>
    <p:sldId id="261" r:id="rId16"/>
    <p:sldId id="26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09BCE74-AFDF-3C6A-3571-5502782389BE}" name="Syifa, Mutia" initials="MS" userId="S::msyifa@ilstu.edu::938663c8-1fb2-4cd0-b45f-34b59b649ac4" providerId="AD"/>
  <p188:author id="{F84A768B-8BAB-3F8F-D070-DF032D3A2846}" name="Shaheen, Natalie" initials="NS" userId="S::nlshahe@ilstu.edu::d9592e37-7d55-48af-bb05-c3a98530d6fb"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A72E45-501B-F328-BB3F-38FFDCF76E78}" v="316" dt="2025-09-05T14:49:05.756"/>
    <p1510:client id="{A332B296-51F8-9641-BB64-7F8C0D2C2844}" v="252" dt="2025-09-03T15:03:11.3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5"/>
  </p:normalViewPr>
  <p:slideViewPr>
    <p:cSldViewPr snapToGrid="0">
      <p:cViewPr varScale="1">
        <p:scale>
          <a:sx n="120" d="100"/>
          <a:sy n="120" d="100"/>
        </p:scale>
        <p:origin x="70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modernComment_100_D0CCF76F.xml><?xml version="1.0" encoding="utf-8"?>
<p188:cmLst xmlns:a="http://schemas.openxmlformats.org/drawingml/2006/main" xmlns:r="http://schemas.openxmlformats.org/officeDocument/2006/relationships" xmlns:p188="http://schemas.microsoft.com/office/powerpoint/2018/8/main">
  <p188:cm id="{1765F7F0-AD7B-AE46-8DF0-FFA3E11D50F8}" authorId="{F84A768B-8BAB-3F8F-D070-DF032D3A2846}" status="resolved" created="2025-09-03T14:44:38.456" complete="100000">
    <ac:txMkLst xmlns:ac="http://schemas.microsoft.com/office/drawing/2013/main/command">
      <pc:docMk xmlns:pc="http://schemas.microsoft.com/office/powerpoint/2013/main/command"/>
      <pc:sldMk xmlns:pc="http://schemas.microsoft.com/office/powerpoint/2013/main/command" cId="3503093615" sldId="256"/>
      <ac:spMk id="2" creationId="{42EE4BBE-9250-52F3-C855-F921B0F73D2D}"/>
      <ac:txMk cp="20" len="4">
        <ac:context len="160" hash="305265754"/>
      </ac:txMk>
    </ac:txMkLst>
    <p188:pos x="7747000" y="812327"/>
    <p188:replyLst>
      <p188:reply id="{80751791-9597-B540-BE87-AF8A49234D48}" authorId="{F84A768B-8BAB-3F8F-D070-DF032D3A2846}" created="2025-09-03T15:03:11.342">
        <p188:txBody>
          <a:bodyPr/>
          <a:lstStyle/>
          <a:p>
            <a:r>
              <a:rPr lang="en-US"/>
              <a:t>I see you have the boiler on the lat slide. I think that is okay. Maybe just put the grant number on the cover slide here</a:t>
            </a:r>
          </a:p>
        </p188:txBody>
      </p188:reply>
    </p188:replyLst>
    <p188:txBody>
      <a:bodyPr/>
      <a:lstStyle/>
      <a:p>
        <a:r>
          <a:rPr lang="en-US"/>
          <a:t>You need to add the NSF funding boiler to the slide deck. I think the cover slide is a good spot.
This material is based upon work supported by the National Science Foundation under Award No. 2334693. Any opinions, findings and conclusions or recommendations expressed in this material are those of the author(s) and do not necessarily reflect the views of the National Science Foundation.</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B4CC28-FF9A-E545-90E3-0E4573CF2BC7}" type="datetimeFigureOut">
              <a:rPr lang="en-US" smtClean="0"/>
              <a:t>9/5/25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8D6D91-BDCA-7449-885E-E714E29D5E9F}" type="slidenum">
              <a:rPr lang="en-US" smtClean="0"/>
              <a:t>‹#›</a:t>
            </a:fld>
            <a:endParaRPr lang="en-US"/>
          </a:p>
        </p:txBody>
      </p:sp>
    </p:spTree>
    <p:extLst>
      <p:ext uri="{BB962C8B-B14F-4D97-AF65-F5344CB8AC3E}">
        <p14:creationId xmlns:p14="http://schemas.microsoft.com/office/powerpoint/2010/main" val="977088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8D6D91-BDCA-7449-885E-E714E29D5E9F}" type="slidenum">
              <a:rPr lang="en-US" smtClean="0"/>
              <a:t>1</a:t>
            </a:fld>
            <a:endParaRPr lang="en-US"/>
          </a:p>
        </p:txBody>
      </p:sp>
    </p:spTree>
    <p:extLst>
      <p:ext uri="{BB962C8B-B14F-4D97-AF65-F5344CB8AC3E}">
        <p14:creationId xmlns:p14="http://schemas.microsoft.com/office/powerpoint/2010/main" val="2670240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8D6D91-BDCA-7449-885E-E714E29D5E9F}" type="slidenum">
              <a:rPr lang="en-US" smtClean="0"/>
              <a:t>2</a:t>
            </a:fld>
            <a:endParaRPr lang="en-US"/>
          </a:p>
        </p:txBody>
      </p:sp>
    </p:spTree>
    <p:extLst>
      <p:ext uri="{BB962C8B-B14F-4D97-AF65-F5344CB8AC3E}">
        <p14:creationId xmlns:p14="http://schemas.microsoft.com/office/powerpoint/2010/main" val="3599330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8D6D91-BDCA-7449-885E-E714E29D5E9F}" type="slidenum">
              <a:rPr lang="en-US" smtClean="0"/>
              <a:t>6</a:t>
            </a:fld>
            <a:endParaRPr lang="en-US"/>
          </a:p>
        </p:txBody>
      </p:sp>
    </p:spTree>
    <p:extLst>
      <p:ext uri="{BB962C8B-B14F-4D97-AF65-F5344CB8AC3E}">
        <p14:creationId xmlns:p14="http://schemas.microsoft.com/office/powerpoint/2010/main" val="2199662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8D6D91-BDCA-7449-885E-E714E29D5E9F}" type="slidenum">
              <a:rPr lang="en-US" smtClean="0"/>
              <a:t>7</a:t>
            </a:fld>
            <a:endParaRPr lang="en-US"/>
          </a:p>
        </p:txBody>
      </p:sp>
    </p:spTree>
    <p:extLst>
      <p:ext uri="{BB962C8B-B14F-4D97-AF65-F5344CB8AC3E}">
        <p14:creationId xmlns:p14="http://schemas.microsoft.com/office/powerpoint/2010/main" val="3623388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addition, Esther said that reading Captain Marvel’s story was hard for her because she knew she’s done what the teacher did to Captain Marvel before. </a:t>
            </a:r>
          </a:p>
        </p:txBody>
      </p:sp>
      <p:sp>
        <p:nvSpPr>
          <p:cNvPr id="4" name="Slide Number Placeholder 3"/>
          <p:cNvSpPr>
            <a:spLocks noGrp="1"/>
          </p:cNvSpPr>
          <p:nvPr>
            <p:ph type="sldNum" sz="quarter" idx="5"/>
          </p:nvPr>
        </p:nvSpPr>
        <p:spPr/>
        <p:txBody>
          <a:bodyPr/>
          <a:lstStyle/>
          <a:p>
            <a:fld id="{8D8D6D91-BDCA-7449-885E-E714E29D5E9F}" type="slidenum">
              <a:rPr lang="en-US" smtClean="0"/>
              <a:t>8</a:t>
            </a:fld>
            <a:endParaRPr lang="en-US"/>
          </a:p>
        </p:txBody>
      </p:sp>
    </p:spTree>
    <p:extLst>
      <p:ext uri="{BB962C8B-B14F-4D97-AF65-F5344CB8AC3E}">
        <p14:creationId xmlns:p14="http://schemas.microsoft.com/office/powerpoint/2010/main" val="220255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t>Trells</a:t>
            </a:r>
            <a:r>
              <a:rPr lang="en-US"/>
              <a:t> understands teacher’s position that might also rely on their assumption about resources that BLV students have.</a:t>
            </a:r>
          </a:p>
        </p:txBody>
      </p:sp>
      <p:sp>
        <p:nvSpPr>
          <p:cNvPr id="4" name="Slide Number Placeholder 3"/>
          <p:cNvSpPr>
            <a:spLocks noGrp="1"/>
          </p:cNvSpPr>
          <p:nvPr>
            <p:ph type="sldNum" sz="quarter" idx="5"/>
          </p:nvPr>
        </p:nvSpPr>
        <p:spPr/>
        <p:txBody>
          <a:bodyPr/>
          <a:lstStyle/>
          <a:p>
            <a:fld id="{8D8D6D91-BDCA-7449-885E-E714E29D5E9F}" type="slidenum">
              <a:rPr lang="en-US" smtClean="0"/>
              <a:t>11</a:t>
            </a:fld>
            <a:endParaRPr lang="en-US"/>
          </a:p>
        </p:txBody>
      </p:sp>
    </p:spTree>
    <p:extLst>
      <p:ext uri="{BB962C8B-B14F-4D97-AF65-F5344CB8AC3E}">
        <p14:creationId xmlns:p14="http://schemas.microsoft.com/office/powerpoint/2010/main" val="2120537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8D6D91-BDCA-7449-885E-E714E29D5E9F}" type="slidenum">
              <a:rPr lang="en-US" smtClean="0"/>
              <a:t>13</a:t>
            </a:fld>
            <a:endParaRPr lang="en-US"/>
          </a:p>
        </p:txBody>
      </p:sp>
    </p:spTree>
    <p:extLst>
      <p:ext uri="{BB962C8B-B14F-4D97-AF65-F5344CB8AC3E}">
        <p14:creationId xmlns:p14="http://schemas.microsoft.com/office/powerpoint/2010/main" val="1115560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Date Placeholder 6"/>
          <p:cNvSpPr>
            <a:spLocks noGrp="1"/>
          </p:cNvSpPr>
          <p:nvPr>
            <p:ph type="dt" sz="half" idx="10"/>
          </p:nvPr>
        </p:nvSpPr>
        <p:spPr/>
        <p:txBody>
          <a:bodyPr/>
          <a:lstStyle/>
          <a:p>
            <a:fld id="{874BE31A-660C-BA42-A238-58DDA4F4D918}" type="datetimeFigureOut">
              <a:rPr lang="en-US" smtClean="0"/>
              <a:t>9/5/25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7A31E2-BA08-744E-AEBA-25687C5C5F97}" type="slidenum">
              <a:rPr lang="en-US" smtClean="0"/>
              <a:t>‹#›</a:t>
            </a:fld>
            <a:endParaRPr lang="en-US"/>
          </a:p>
        </p:txBody>
      </p:sp>
    </p:spTree>
    <p:extLst>
      <p:ext uri="{BB962C8B-B14F-4D97-AF65-F5344CB8AC3E}">
        <p14:creationId xmlns:p14="http://schemas.microsoft.com/office/powerpoint/2010/main" val="67057552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4BE31A-660C-BA42-A238-58DDA4F4D918}" type="datetimeFigureOut">
              <a:rPr lang="en-US" smtClean="0"/>
              <a:t>9/5/25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7A31E2-BA08-744E-AEBA-25687C5C5F97}" type="slidenum">
              <a:rPr lang="en-US" smtClean="0"/>
              <a:t>‹#›</a:t>
            </a:fld>
            <a:endParaRPr lang="en-US"/>
          </a:p>
        </p:txBody>
      </p:sp>
    </p:spTree>
    <p:extLst>
      <p:ext uri="{BB962C8B-B14F-4D97-AF65-F5344CB8AC3E}">
        <p14:creationId xmlns:p14="http://schemas.microsoft.com/office/powerpoint/2010/main" val="1890591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4BE31A-660C-BA42-A238-58DDA4F4D918}" type="datetimeFigureOut">
              <a:rPr lang="en-US" smtClean="0"/>
              <a:t>9/5/25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7A31E2-BA08-744E-AEBA-25687C5C5F97}" type="slidenum">
              <a:rPr lang="en-US" smtClean="0"/>
              <a:t>‹#›</a:t>
            </a:fld>
            <a:endParaRPr lang="en-US"/>
          </a:p>
        </p:txBody>
      </p:sp>
    </p:spTree>
    <p:extLst>
      <p:ext uri="{BB962C8B-B14F-4D97-AF65-F5344CB8AC3E}">
        <p14:creationId xmlns:p14="http://schemas.microsoft.com/office/powerpoint/2010/main" val="2630196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4BE31A-660C-BA42-A238-58DDA4F4D918}" type="datetimeFigureOut">
              <a:rPr lang="en-US" smtClean="0"/>
              <a:t>9/5/25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7A31E2-BA08-744E-AEBA-25687C5C5F97}" type="slidenum">
              <a:rPr lang="en-US" smtClean="0"/>
              <a:t>‹#›</a:t>
            </a:fld>
            <a:endParaRPr lang="en-US"/>
          </a:p>
        </p:txBody>
      </p:sp>
    </p:spTree>
    <p:extLst>
      <p:ext uri="{BB962C8B-B14F-4D97-AF65-F5344CB8AC3E}">
        <p14:creationId xmlns:p14="http://schemas.microsoft.com/office/powerpoint/2010/main" val="1244241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874BE31A-660C-BA42-A238-58DDA4F4D918}" type="datetimeFigureOut">
              <a:rPr lang="en-US" smtClean="0"/>
              <a:t>9/5/25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7A31E2-BA08-744E-AEBA-25687C5C5F97}" type="slidenum">
              <a:rPr lang="en-US" smtClean="0"/>
              <a:t>‹#›</a:t>
            </a:fld>
            <a:endParaRPr lang="en-US"/>
          </a:p>
        </p:txBody>
      </p:sp>
    </p:spTree>
    <p:extLst>
      <p:ext uri="{BB962C8B-B14F-4D97-AF65-F5344CB8AC3E}">
        <p14:creationId xmlns:p14="http://schemas.microsoft.com/office/powerpoint/2010/main" val="7169147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874BE31A-660C-BA42-A238-58DDA4F4D918}" type="datetimeFigureOut">
              <a:rPr lang="en-US" smtClean="0"/>
              <a:t>9/5/25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3D7A31E2-BA08-744E-AEBA-25687C5C5F97}" type="slidenum">
              <a:rPr lang="en-US" smtClean="0"/>
              <a:t>‹#›</a:t>
            </a:fld>
            <a:endParaRPr lang="en-US"/>
          </a:p>
        </p:txBody>
      </p:sp>
    </p:spTree>
    <p:extLst>
      <p:ext uri="{BB962C8B-B14F-4D97-AF65-F5344CB8AC3E}">
        <p14:creationId xmlns:p14="http://schemas.microsoft.com/office/powerpoint/2010/main" val="864953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74BE31A-660C-BA42-A238-58DDA4F4D918}" type="datetimeFigureOut">
              <a:rPr lang="en-US" smtClean="0"/>
              <a:t>9/5/25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7A31E2-BA08-744E-AEBA-25687C5C5F97}"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5669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4BE31A-660C-BA42-A238-58DDA4F4D918}" type="datetimeFigureOut">
              <a:rPr lang="en-US" smtClean="0"/>
              <a:t>9/5/25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7A31E2-BA08-744E-AEBA-25687C5C5F97}" type="slidenum">
              <a:rPr lang="en-US" smtClean="0"/>
              <a:t>‹#›</a:t>
            </a:fld>
            <a:endParaRPr lang="en-US"/>
          </a:p>
        </p:txBody>
      </p:sp>
    </p:spTree>
    <p:extLst>
      <p:ext uri="{BB962C8B-B14F-4D97-AF65-F5344CB8AC3E}">
        <p14:creationId xmlns:p14="http://schemas.microsoft.com/office/powerpoint/2010/main" val="1674527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4BE31A-660C-BA42-A238-58DDA4F4D918}" type="datetimeFigureOut">
              <a:rPr lang="en-US" smtClean="0"/>
              <a:t>9/5/25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7A31E2-BA08-744E-AEBA-25687C5C5F97}" type="slidenum">
              <a:rPr lang="en-US" smtClean="0"/>
              <a:t>‹#›</a:t>
            </a:fld>
            <a:endParaRPr lang="en-US"/>
          </a:p>
        </p:txBody>
      </p:sp>
    </p:spTree>
    <p:extLst>
      <p:ext uri="{BB962C8B-B14F-4D97-AF65-F5344CB8AC3E}">
        <p14:creationId xmlns:p14="http://schemas.microsoft.com/office/powerpoint/2010/main" val="1988090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874BE31A-660C-BA42-A238-58DDA4F4D918}" type="datetimeFigureOut">
              <a:rPr lang="en-US" smtClean="0"/>
              <a:t>9/5/25</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3D7A31E2-BA08-744E-AEBA-25687C5C5F97}" type="slidenum">
              <a:rPr lang="en-US" smtClean="0"/>
              <a:t>‹#›</a:t>
            </a:fld>
            <a:endParaRPr lang="en-US"/>
          </a:p>
        </p:txBody>
      </p:sp>
    </p:spTree>
    <p:extLst>
      <p:ext uri="{BB962C8B-B14F-4D97-AF65-F5344CB8AC3E}">
        <p14:creationId xmlns:p14="http://schemas.microsoft.com/office/powerpoint/2010/main" val="1176455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874BE31A-660C-BA42-A238-58DDA4F4D918}" type="datetimeFigureOut">
              <a:rPr lang="en-US" smtClean="0"/>
              <a:t>9/5/25</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3D7A31E2-BA08-744E-AEBA-25687C5C5F97}" type="slidenum">
              <a:rPr lang="en-US" smtClean="0"/>
              <a:t>‹#›</a:t>
            </a:fld>
            <a:endParaRPr lang="en-US"/>
          </a:p>
        </p:txBody>
      </p:sp>
    </p:spTree>
    <p:extLst>
      <p:ext uri="{BB962C8B-B14F-4D97-AF65-F5344CB8AC3E}">
        <p14:creationId xmlns:p14="http://schemas.microsoft.com/office/powerpoint/2010/main" val="1115019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874BE31A-660C-BA42-A238-58DDA4F4D918}" type="datetimeFigureOut">
              <a:rPr lang="en-US" smtClean="0"/>
              <a:t>9/5/25</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3D7A31E2-BA08-744E-AEBA-25687C5C5F97}" type="slidenum">
              <a:rPr lang="en-US" smtClean="0"/>
              <a:t>‹#›</a:t>
            </a:fld>
            <a:endParaRPr lang="en-US"/>
          </a:p>
        </p:txBody>
      </p:sp>
    </p:spTree>
    <p:extLst>
      <p:ext uri="{BB962C8B-B14F-4D97-AF65-F5344CB8AC3E}">
        <p14:creationId xmlns:p14="http://schemas.microsoft.com/office/powerpoint/2010/main" val="194944946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18/10/relationships/comments" Target="../comments/modernComment_100_D0CCF76F.xm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doi.org/10.3102/1683354" TargetMode="External"/><Relationship Id="rId2" Type="http://schemas.openxmlformats.org/officeDocument/2006/relationships/hyperlink" Target="https://doi.org/10.1080/1046560X.2025.2483359" TargetMode="External"/><Relationship Id="rId1" Type="http://schemas.openxmlformats.org/officeDocument/2006/relationships/slideLayout" Target="../slideLayouts/slideLayout2.xml"/><Relationship Id="rId5" Type="http://schemas.openxmlformats.org/officeDocument/2006/relationships/hyperlink" Target="https://doi.org/10.1145/3688805" TargetMode="External"/><Relationship Id="rId4" Type="http://schemas.openxmlformats.org/officeDocument/2006/relationships/hyperlink" Target="https://doi.org/10.35542/osf.io/9gf2z"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E4BBE-9250-52F3-C855-F921B0F73D2D}"/>
              </a:ext>
            </a:extLst>
          </p:cNvPr>
          <p:cNvSpPr>
            <a:spLocks noGrp="1"/>
          </p:cNvSpPr>
          <p:nvPr>
            <p:ph type="title"/>
          </p:nvPr>
        </p:nvSpPr>
        <p:spPr>
          <a:xfrm>
            <a:off x="1600200" y="292910"/>
            <a:ext cx="8991600" cy="3821890"/>
          </a:xfrm>
          <a:noFill/>
          <a:ln>
            <a:solidFill>
              <a:schemeClr val="tx1"/>
            </a:solidFill>
          </a:ln>
        </p:spPr>
        <p:txBody>
          <a:bodyPr vert="horz" lIns="274320" tIns="182880" rIns="274320" bIns="182880" rtlCol="0" anchor="ctr" anchorCtr="1">
            <a:noAutofit/>
          </a:bodyPr>
          <a:lstStyle/>
          <a:p>
            <a:r>
              <a:rPr lang="en-US" sz="3600" kern="1200" cap="all" spc="200" baseline="0" dirty="0">
                <a:solidFill>
                  <a:schemeClr val="tx1"/>
                </a:solidFill>
                <a:latin typeface="+mj-lt"/>
                <a:ea typeface="+mj-ea"/>
                <a:cs typeface="+mj-cs"/>
              </a:rPr>
              <a:t>Learning to Listen: High School Science Teachers Learn from Blind and Low-Vision Students through a Case Library</a:t>
            </a:r>
            <a:br>
              <a:rPr lang="en-US" sz="3600" dirty="0">
                <a:solidFill>
                  <a:schemeClr val="tx1"/>
                </a:solidFill>
              </a:rPr>
            </a:br>
            <a:r>
              <a:rPr lang="en-US" sz="2000" dirty="0">
                <a:solidFill>
                  <a:schemeClr val="tx1"/>
                </a:solidFill>
                <a:ea typeface="+mj-lt"/>
                <a:cs typeface="+mj-lt"/>
              </a:rPr>
              <a:t>National Science Foundation Award No. 2334693</a:t>
            </a:r>
            <a:r>
              <a:rPr lang="en-US" sz="3600" dirty="0">
                <a:solidFill>
                  <a:schemeClr val="tx1"/>
                </a:solidFill>
              </a:rPr>
              <a:t> </a:t>
            </a:r>
            <a:endParaRPr lang="en-US" sz="3600" kern="1200" cap="all" spc="200" baseline="0" dirty="0">
              <a:solidFill>
                <a:schemeClr val="tx1"/>
              </a:solidFill>
              <a:latin typeface="+mj-lt"/>
              <a:ea typeface="+mj-ea"/>
              <a:cs typeface="+mj-cs"/>
            </a:endParaRPr>
          </a:p>
        </p:txBody>
      </p:sp>
      <p:sp>
        <p:nvSpPr>
          <p:cNvPr id="3" name="Subtitle 2">
            <a:extLst>
              <a:ext uri="{FF2B5EF4-FFF2-40B4-BE49-F238E27FC236}">
                <a16:creationId xmlns:a16="http://schemas.microsoft.com/office/drawing/2014/main" id="{84D51B22-7658-3883-9F8C-78D34C0828E6}"/>
              </a:ext>
            </a:extLst>
          </p:cNvPr>
          <p:cNvSpPr>
            <a:spLocks noGrp="1"/>
          </p:cNvSpPr>
          <p:nvPr>
            <p:ph type="subTitle" idx="4294967295"/>
          </p:nvPr>
        </p:nvSpPr>
        <p:spPr>
          <a:xfrm>
            <a:off x="2695194" y="4483290"/>
            <a:ext cx="6801612" cy="876501"/>
          </a:xfrm>
        </p:spPr>
        <p:txBody>
          <a:bodyPr vert="horz" lIns="91440" tIns="45720" rIns="91440" bIns="45720" rtlCol="0">
            <a:normAutofit/>
          </a:bodyPr>
          <a:lstStyle/>
          <a:p>
            <a:pPr marL="0" indent="0" algn="ctr">
              <a:buNone/>
            </a:pPr>
            <a:r>
              <a:rPr lang="en-US" sz="2000">
                <a:solidFill>
                  <a:schemeClr val="tx1">
                    <a:lumMod val="75000"/>
                    <a:lumOff val="25000"/>
                  </a:schemeClr>
                </a:solidFill>
              </a:rPr>
              <a:t>Mutiara Syifa &amp; Natalie Shaheen</a:t>
            </a:r>
          </a:p>
          <a:p>
            <a:pPr marL="0" indent="0" algn="ctr">
              <a:buNone/>
            </a:pPr>
            <a:r>
              <a:rPr lang="en-US" sz="2000">
                <a:solidFill>
                  <a:schemeClr val="tx1">
                    <a:lumMod val="75000"/>
                    <a:lumOff val="25000"/>
                  </a:schemeClr>
                </a:solidFill>
              </a:rPr>
              <a:t>Illinois State University</a:t>
            </a:r>
          </a:p>
        </p:txBody>
      </p:sp>
      <p:sp>
        <p:nvSpPr>
          <p:cNvPr id="6" name="TextBox 5">
            <a:extLst>
              <a:ext uri="{FF2B5EF4-FFF2-40B4-BE49-F238E27FC236}">
                <a16:creationId xmlns:a16="http://schemas.microsoft.com/office/drawing/2014/main" id="{A0C2FC47-08B1-3F95-F0DA-EF4EDD2CCB5E}"/>
              </a:ext>
            </a:extLst>
          </p:cNvPr>
          <p:cNvSpPr txBox="1"/>
          <p:nvPr/>
        </p:nvSpPr>
        <p:spPr>
          <a:xfrm>
            <a:off x="3046828" y="5728281"/>
            <a:ext cx="6098344" cy="723275"/>
          </a:xfrm>
          <a:prstGeom prst="rect">
            <a:avLst/>
          </a:prstGeom>
          <a:noFill/>
        </p:spPr>
        <p:txBody>
          <a:bodyPr wrap="square">
            <a:spAutoFit/>
          </a:bodyPr>
          <a:lstStyle/>
          <a:p>
            <a:pPr marL="0" indent="0" algn="ctr">
              <a:spcAft>
                <a:spcPts val="600"/>
              </a:spcAft>
              <a:buNone/>
            </a:pPr>
            <a:r>
              <a:rPr lang="en-US" kern="1200">
                <a:solidFill>
                  <a:schemeClr val="tx1"/>
                </a:solidFill>
                <a:latin typeface="+mn-lt"/>
                <a:ea typeface="+mn-ea"/>
                <a:cs typeface="+mn-cs"/>
              </a:rPr>
              <a:t>ISLAND Conference </a:t>
            </a:r>
          </a:p>
          <a:p>
            <a:pPr marL="0" indent="0" algn="ctr">
              <a:spcAft>
                <a:spcPts val="600"/>
              </a:spcAft>
              <a:buNone/>
            </a:pPr>
            <a:r>
              <a:rPr lang="en-US" kern="1200">
                <a:solidFill>
                  <a:schemeClr val="tx1"/>
                </a:solidFill>
                <a:latin typeface="+mn-lt"/>
                <a:ea typeface="+mn-ea"/>
                <a:cs typeface="+mn-cs"/>
              </a:rPr>
              <a:t>September 22, 2025</a:t>
            </a:r>
          </a:p>
        </p:txBody>
      </p:sp>
    </p:spTree>
    <p:extLst>
      <p:ext uri="{BB962C8B-B14F-4D97-AF65-F5344CB8AC3E}">
        <p14:creationId xmlns:p14="http://schemas.microsoft.com/office/powerpoint/2010/main" val="3503093615"/>
      </p:ext>
    </p:extLst>
  </p:cSld>
  <p:clrMapOvr>
    <a:overrideClrMapping bg1="dk1" tx1="lt1" bg2="dk2" tx2="lt2" accent1="accent1" accent2="accent2" accent3="accent3" accent4="accent4" accent5="accent5" accent6="accent6" hlink="hlink" folHlink="folHlink"/>
  </p:clrMapOvr>
  <p:extLst>
    <p:ext uri="{6950BFC3-D8DA-4A85-94F7-54DA5524770B}">
      <p188:commentRel xmlns:p188="http://schemas.microsoft.com/office/powerpoint/2018/8/main" r:id="rId3"/>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D4061-40DC-AEC1-A179-BF638210F067}"/>
              </a:ext>
            </a:extLst>
          </p:cNvPr>
          <p:cNvSpPr>
            <a:spLocks noGrp="1"/>
          </p:cNvSpPr>
          <p:nvPr>
            <p:ph type="title"/>
          </p:nvPr>
        </p:nvSpPr>
        <p:spPr>
          <a:xfrm>
            <a:off x="1328928" y="964692"/>
            <a:ext cx="9107424" cy="1188720"/>
          </a:xfrm>
        </p:spPr>
        <p:txBody>
          <a:bodyPr/>
          <a:lstStyle/>
          <a:p>
            <a:r>
              <a:rPr lang="en-US"/>
              <a:t>Findings (cont. 2)</a:t>
            </a:r>
          </a:p>
        </p:txBody>
      </p:sp>
      <p:sp>
        <p:nvSpPr>
          <p:cNvPr id="3" name="Content Placeholder 2">
            <a:extLst>
              <a:ext uri="{FF2B5EF4-FFF2-40B4-BE49-F238E27FC236}">
                <a16:creationId xmlns:a16="http://schemas.microsoft.com/office/drawing/2014/main" id="{0B19BA1D-EA84-B78D-3B56-44221AAEC82C}"/>
              </a:ext>
            </a:extLst>
          </p:cNvPr>
          <p:cNvSpPr>
            <a:spLocks noGrp="1"/>
          </p:cNvSpPr>
          <p:nvPr>
            <p:ph idx="1"/>
          </p:nvPr>
        </p:nvSpPr>
        <p:spPr>
          <a:xfrm>
            <a:off x="1231392" y="2316480"/>
            <a:ext cx="9351264" cy="4315968"/>
          </a:xfrm>
        </p:spPr>
        <p:txBody>
          <a:bodyPr vert="horz" lIns="91440" tIns="45720" rIns="91440" bIns="45720" rtlCol="0" anchor="t">
            <a:normAutofit fontScale="62500" lnSpcReduction="20000"/>
          </a:bodyPr>
          <a:lstStyle/>
          <a:p>
            <a:pPr marL="0" indent="0">
              <a:buNone/>
            </a:pPr>
            <a:r>
              <a:rPr lang="en-US" sz="2900" dirty="0"/>
              <a:t>Understanding teacher responses</a:t>
            </a:r>
          </a:p>
          <a:p>
            <a:pPr marL="0" indent="0">
              <a:buNone/>
            </a:pPr>
            <a:r>
              <a:rPr lang="en-US" sz="2900" dirty="0"/>
              <a:t>Excerpt Example 1:</a:t>
            </a:r>
          </a:p>
          <a:p>
            <a:pPr marL="457200" lvl="1" indent="0">
              <a:buNone/>
            </a:pPr>
            <a:r>
              <a:rPr lang="en-US" sz="3200" dirty="0"/>
              <a:t>Okay. So my first reaction to Rose was I was like, this really sucks for her, but </a:t>
            </a:r>
            <a:r>
              <a:rPr lang="en-US" sz="3200" b="1" dirty="0"/>
              <a:t>I also understand where the teacher is coming from </a:t>
            </a:r>
            <a:r>
              <a:rPr lang="en-US" sz="3200" dirty="0"/>
              <a:t>in this situation. Because </a:t>
            </a:r>
            <a:r>
              <a:rPr lang="en-US" sz="3200" b="1" dirty="0"/>
              <a:t>they're not sure what else to do</a:t>
            </a:r>
            <a:r>
              <a:rPr lang="en-US" sz="3200" dirty="0"/>
              <a:t>. But then </a:t>
            </a:r>
            <a:r>
              <a:rPr lang="en-US" sz="3200" b="1" dirty="0"/>
              <a:t>they're also putting a lot on Rose</a:t>
            </a:r>
            <a:r>
              <a:rPr lang="en-US" sz="3200" dirty="0"/>
              <a:t>. I just felt like it was my first reaction. This is a bad situation all around and there needs to be better training, there needs to be, I kind of felt like—I </a:t>
            </a:r>
            <a:r>
              <a:rPr lang="en-US" sz="3200" dirty="0" err="1"/>
              <a:t>dunno</a:t>
            </a:r>
            <a:r>
              <a:rPr lang="en-US" sz="3200" dirty="0"/>
              <a:t> what the aid paraprofessional, I don't know what the appropriate name [TVI]. She [TVI] didn't have the understanding of the math that the student was doing. And I'm like, “Man, that's a really difficult position,” because how many different topics do they have to know as well? And it's going to change year to year based on what student they're with and those students' interests and capabilities. And I was like—it’s just a lot to know for everyone and there's got to be a better way. There's got to be more resources out there. Maybe there's not. I just remember thinking, “Oh, this is a bad.” </a:t>
            </a:r>
            <a:r>
              <a:rPr lang="en-US" sz="3200" b="1" dirty="0"/>
              <a:t>I can relate to the teacher, I can relate to the student. And it just is a bad situation all around for everyone. </a:t>
            </a:r>
            <a:r>
              <a:rPr lang="en-US" sz="3200" dirty="0"/>
              <a:t>(Amber)</a:t>
            </a:r>
            <a:endParaRPr lang="en-US" sz="3200" b="1"/>
          </a:p>
          <a:p>
            <a:pPr marL="0" indent="0">
              <a:buNone/>
            </a:pPr>
            <a:endParaRPr lang="en-US"/>
          </a:p>
        </p:txBody>
      </p:sp>
    </p:spTree>
    <p:extLst>
      <p:ext uri="{BB962C8B-B14F-4D97-AF65-F5344CB8AC3E}">
        <p14:creationId xmlns:p14="http://schemas.microsoft.com/office/powerpoint/2010/main" val="221035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AB64C-C1B9-77FA-8CFE-A8FB7927B557}"/>
              </a:ext>
            </a:extLst>
          </p:cNvPr>
          <p:cNvSpPr>
            <a:spLocks noGrp="1"/>
          </p:cNvSpPr>
          <p:nvPr>
            <p:ph type="title"/>
          </p:nvPr>
        </p:nvSpPr>
        <p:spPr/>
        <p:txBody>
          <a:bodyPr/>
          <a:lstStyle/>
          <a:p>
            <a:r>
              <a:rPr lang="en-US"/>
              <a:t>Findings (cont. 3)</a:t>
            </a:r>
          </a:p>
        </p:txBody>
      </p:sp>
      <p:sp>
        <p:nvSpPr>
          <p:cNvPr id="3" name="Content Placeholder 2">
            <a:extLst>
              <a:ext uri="{FF2B5EF4-FFF2-40B4-BE49-F238E27FC236}">
                <a16:creationId xmlns:a16="http://schemas.microsoft.com/office/drawing/2014/main" id="{D4F2E1CB-C220-5E08-0EF0-697D546F460C}"/>
              </a:ext>
            </a:extLst>
          </p:cNvPr>
          <p:cNvSpPr>
            <a:spLocks noGrp="1"/>
          </p:cNvSpPr>
          <p:nvPr>
            <p:ph idx="1"/>
          </p:nvPr>
        </p:nvSpPr>
        <p:spPr>
          <a:xfrm>
            <a:off x="1389888" y="2638044"/>
            <a:ext cx="9314688" cy="3823716"/>
          </a:xfrm>
        </p:spPr>
        <p:txBody>
          <a:bodyPr>
            <a:normAutofit lnSpcReduction="10000"/>
          </a:bodyPr>
          <a:lstStyle/>
          <a:p>
            <a:pPr marL="0" indent="0">
              <a:buNone/>
            </a:pPr>
            <a:r>
              <a:rPr lang="en-US"/>
              <a:t>Excerpt Example 2</a:t>
            </a:r>
          </a:p>
          <a:p>
            <a:pPr marL="457200" lvl="1" indent="0">
              <a:buNone/>
            </a:pPr>
            <a:r>
              <a:rPr lang="en-US" sz="2000"/>
              <a:t>I haven't had a blind and low vision student yet, but </a:t>
            </a:r>
            <a:r>
              <a:rPr lang="en-US" sz="2000" b="1"/>
              <a:t>I put myself in the position of both of those teachers </a:t>
            </a:r>
            <a:r>
              <a:rPr lang="en-US" sz="2000"/>
              <a:t>and </a:t>
            </a:r>
            <a:r>
              <a:rPr lang="en-US" sz="2000" b="1"/>
              <a:t>I first empathized understanding that I probably wouldn't have been dissimilar to those teachers </a:t>
            </a:r>
            <a:r>
              <a:rPr lang="en-US" sz="2000"/>
              <a:t>in a survival teaching kind of moment. Like in Rose's case, I think I would just assume, “Okay, I already have—this is going to paint a bad picture of me—but I already have 20 students that are struggling to understand the math and I'm hoping, or I would assume probably that they have a sufficient way of being able to convert their math into their own code.” I think I would already have been aware that I need to modify how I present my math and how I try and make visual discussions. But I think I would've assumed that since we have resources for BLV students through our [co-op], that I think I would've over assumed what they can do. (</a:t>
            </a:r>
            <a:r>
              <a:rPr lang="en-US" sz="2000" err="1"/>
              <a:t>Trells</a:t>
            </a:r>
            <a:r>
              <a:rPr lang="en-US" sz="2000"/>
              <a:t>)</a:t>
            </a:r>
          </a:p>
        </p:txBody>
      </p:sp>
    </p:spTree>
    <p:extLst>
      <p:ext uri="{BB962C8B-B14F-4D97-AF65-F5344CB8AC3E}">
        <p14:creationId xmlns:p14="http://schemas.microsoft.com/office/powerpoint/2010/main" val="8149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E1C6C-5DEC-1FE6-C1EB-77CDF077F09A}"/>
              </a:ext>
            </a:extLst>
          </p:cNvPr>
          <p:cNvSpPr>
            <a:spLocks noGrp="1"/>
          </p:cNvSpPr>
          <p:nvPr>
            <p:ph type="title"/>
          </p:nvPr>
        </p:nvSpPr>
        <p:spPr>
          <a:xfrm>
            <a:off x="1523999" y="964692"/>
            <a:ext cx="9579429" cy="1188720"/>
          </a:xfrm>
        </p:spPr>
        <p:txBody>
          <a:bodyPr/>
          <a:lstStyle/>
          <a:p>
            <a:r>
              <a:rPr lang="en-US"/>
              <a:t>Findings (cont. 4)</a:t>
            </a:r>
          </a:p>
        </p:txBody>
      </p:sp>
      <p:sp>
        <p:nvSpPr>
          <p:cNvPr id="3" name="Content Placeholder 2">
            <a:extLst>
              <a:ext uri="{FF2B5EF4-FFF2-40B4-BE49-F238E27FC236}">
                <a16:creationId xmlns:a16="http://schemas.microsoft.com/office/drawing/2014/main" id="{D0D2D5D2-6C99-0AFF-1CAA-2F112337FBB7}"/>
              </a:ext>
            </a:extLst>
          </p:cNvPr>
          <p:cNvSpPr>
            <a:spLocks noGrp="1"/>
          </p:cNvSpPr>
          <p:nvPr>
            <p:ph idx="1"/>
          </p:nvPr>
        </p:nvSpPr>
        <p:spPr>
          <a:xfrm>
            <a:off x="1523999" y="2638044"/>
            <a:ext cx="9579429" cy="3849842"/>
          </a:xfrm>
        </p:spPr>
        <p:txBody>
          <a:bodyPr vert="horz" lIns="91440" tIns="45720" rIns="91440" bIns="45720" rtlCol="0" anchor="t">
            <a:normAutofit lnSpcReduction="10000"/>
          </a:bodyPr>
          <a:lstStyle/>
          <a:p>
            <a:pPr marL="0" indent="0">
              <a:buNone/>
            </a:pPr>
            <a:r>
              <a:rPr lang="en-US" sz="1900" dirty="0"/>
              <a:t>Reflect on their own teaching </a:t>
            </a:r>
          </a:p>
          <a:p>
            <a:pPr marL="457200" lvl="1" indent="0">
              <a:buNone/>
            </a:pPr>
            <a:r>
              <a:rPr lang="en-US" sz="2200" dirty="0"/>
              <a:t>In the second one where the student was getting frustrated because the teacher was just like, “Oh, this simulation doesn't work for you. Go do this instead.” Because I feel like I've never said, “Oh, go read this textbook instead.” But if something didn't work, I might say, “Oh, how about you just go back and finish this activity from yesterday?” Or “How about you start working on the study guide instead of doing this activity? “ And so it's </a:t>
            </a:r>
            <a:r>
              <a:rPr lang="en-US" sz="2200" b="1" dirty="0"/>
              <a:t>removing that student from the learning experience</a:t>
            </a:r>
            <a:r>
              <a:rPr lang="en-US" sz="2200" dirty="0"/>
              <a:t> that everyone else is having that it </a:t>
            </a:r>
            <a:r>
              <a:rPr lang="en-US" sz="2200" b="1" dirty="0"/>
              <a:t>made me wonder</a:t>
            </a:r>
            <a:r>
              <a:rPr lang="en-US" sz="2200" dirty="0"/>
              <a:t>, “Oh, have any of my students ever felt frustrated with me that I didn't think that they should be in the class or were capable of something?” So, it really </a:t>
            </a:r>
            <a:r>
              <a:rPr lang="en-US" sz="2200" b="1" dirty="0"/>
              <a:t>made me reflect on that</a:t>
            </a:r>
            <a:r>
              <a:rPr lang="en-US" sz="2200" dirty="0"/>
              <a:t>. (Lila)</a:t>
            </a:r>
          </a:p>
        </p:txBody>
      </p:sp>
    </p:spTree>
    <p:extLst>
      <p:ext uri="{BB962C8B-B14F-4D97-AF65-F5344CB8AC3E}">
        <p14:creationId xmlns:p14="http://schemas.microsoft.com/office/powerpoint/2010/main" val="3408906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09C83-983E-D923-E083-FD971869C6D0}"/>
              </a:ext>
            </a:extLst>
          </p:cNvPr>
          <p:cNvSpPr>
            <a:spLocks noGrp="1"/>
          </p:cNvSpPr>
          <p:nvPr>
            <p:ph type="title"/>
          </p:nvPr>
        </p:nvSpPr>
        <p:spPr/>
        <p:txBody>
          <a:bodyPr/>
          <a:lstStyle/>
          <a:p>
            <a:r>
              <a:rPr lang="en-US"/>
              <a:t>Discussion </a:t>
            </a:r>
          </a:p>
        </p:txBody>
      </p:sp>
      <p:sp>
        <p:nvSpPr>
          <p:cNvPr id="3" name="Content Placeholder 2">
            <a:extLst>
              <a:ext uri="{FF2B5EF4-FFF2-40B4-BE49-F238E27FC236}">
                <a16:creationId xmlns:a16="http://schemas.microsoft.com/office/drawing/2014/main" id="{D4359660-0DDF-B650-75A3-5A297AF423B6}"/>
              </a:ext>
            </a:extLst>
          </p:cNvPr>
          <p:cNvSpPr>
            <a:spLocks noGrp="1"/>
          </p:cNvSpPr>
          <p:nvPr>
            <p:ph idx="1"/>
          </p:nvPr>
        </p:nvSpPr>
        <p:spPr>
          <a:xfrm>
            <a:off x="2231136" y="2638044"/>
            <a:ext cx="7911670" cy="3255264"/>
          </a:xfrm>
        </p:spPr>
        <p:txBody>
          <a:bodyPr vert="horz" lIns="91440" tIns="45720" rIns="91440" bIns="45720" rtlCol="0" anchor="t">
            <a:normAutofit/>
          </a:bodyPr>
          <a:lstStyle/>
          <a:p>
            <a:r>
              <a:rPr lang="en-US" sz="2000" dirty="0">
                <a:ea typeface="+mn-lt"/>
                <a:cs typeface="+mn-lt"/>
              </a:rPr>
              <a:t>Case-based learning helps teachers reflect on their practice and provides opportunities to analyze realistic teaching scenarios </a:t>
            </a:r>
            <a:r>
              <a:rPr lang="en-US" sz="2000" dirty="0"/>
              <a:t> (</a:t>
            </a:r>
            <a:r>
              <a:rPr lang="en-US" sz="2000" dirty="0">
                <a:ea typeface="+mn-lt"/>
                <a:cs typeface="+mn-lt"/>
              </a:rPr>
              <a:t>Çelik</a:t>
            </a:r>
            <a:r>
              <a:rPr lang="en-US" sz="2000" dirty="0"/>
              <a:t> et al., 2012)</a:t>
            </a:r>
            <a:endParaRPr lang="en-US"/>
          </a:p>
          <a:p>
            <a:r>
              <a:rPr lang="en-US" sz="2000" dirty="0"/>
              <a:t>Our pilot study shows teachers not only reflect on their own teaching but also empathize with BLV students featured in the case stories.</a:t>
            </a:r>
          </a:p>
          <a:p>
            <a:r>
              <a:rPr lang="en-US" sz="2000" dirty="0"/>
              <a:t>Teachers read these stories individually and discussed them during professional development (PD) sessions. </a:t>
            </a:r>
            <a:r>
              <a:rPr lang="en-US" sz="2000" dirty="0">
                <a:ea typeface="+mn-lt"/>
                <a:cs typeface="+mn-lt"/>
              </a:rPr>
              <a:t>Teachers frequently cited the stories throughout meetings, indicating stories are powerful learning resources for educators.</a:t>
            </a:r>
          </a:p>
          <a:p>
            <a:endParaRPr lang="en-US" sz="2000"/>
          </a:p>
          <a:p>
            <a:pPr marL="0" indent="0">
              <a:buNone/>
            </a:pPr>
            <a:endParaRPr lang="en-US" sz="2000"/>
          </a:p>
        </p:txBody>
      </p:sp>
    </p:spTree>
    <p:extLst>
      <p:ext uri="{BB962C8B-B14F-4D97-AF65-F5344CB8AC3E}">
        <p14:creationId xmlns:p14="http://schemas.microsoft.com/office/powerpoint/2010/main" val="4233669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F3358-54C1-31E1-79B5-9A3D7CED14B0}"/>
              </a:ext>
            </a:extLst>
          </p:cNvPr>
          <p:cNvSpPr>
            <a:spLocks noGrp="1"/>
          </p:cNvSpPr>
          <p:nvPr>
            <p:ph type="title"/>
          </p:nvPr>
        </p:nvSpPr>
        <p:spPr>
          <a:xfrm>
            <a:off x="1639292" y="964692"/>
            <a:ext cx="8321572" cy="1188720"/>
          </a:xfrm>
        </p:spPr>
        <p:txBody>
          <a:bodyPr/>
          <a:lstStyle/>
          <a:p>
            <a:r>
              <a:rPr lang="en-US"/>
              <a:t>Conclusion</a:t>
            </a:r>
          </a:p>
        </p:txBody>
      </p:sp>
      <p:sp>
        <p:nvSpPr>
          <p:cNvPr id="3" name="Content Placeholder 2">
            <a:extLst>
              <a:ext uri="{FF2B5EF4-FFF2-40B4-BE49-F238E27FC236}">
                <a16:creationId xmlns:a16="http://schemas.microsoft.com/office/drawing/2014/main" id="{4BB18FD9-1F11-2140-9E8D-62FDC27C2FAE}"/>
              </a:ext>
            </a:extLst>
          </p:cNvPr>
          <p:cNvSpPr>
            <a:spLocks noGrp="1"/>
          </p:cNvSpPr>
          <p:nvPr>
            <p:ph idx="1"/>
          </p:nvPr>
        </p:nvSpPr>
        <p:spPr>
          <a:xfrm>
            <a:off x="1668884" y="2608452"/>
            <a:ext cx="5366277" cy="3131575"/>
          </a:xfrm>
        </p:spPr>
        <p:txBody>
          <a:bodyPr vert="horz" lIns="91440" tIns="45720" rIns="91440" bIns="45720" rtlCol="0" anchor="t">
            <a:normAutofit/>
          </a:bodyPr>
          <a:lstStyle/>
          <a:p>
            <a:r>
              <a:rPr lang="en-US" sz="2000" dirty="0">
                <a:ea typeface="+mn-lt"/>
                <a:cs typeface="+mn-lt"/>
              </a:rPr>
              <a:t>BLV-inclusive case libraries empower teachers to reflect, empathize, and transform STEM learning </a:t>
            </a:r>
            <a:r>
              <a:rPr lang="en-US" sz="2000">
                <a:ea typeface="+mn-lt"/>
                <a:cs typeface="+mn-lt"/>
              </a:rPr>
              <a:t>environments for all students.</a:t>
            </a:r>
            <a:endParaRPr lang="en-US"/>
          </a:p>
          <a:p>
            <a:r>
              <a:rPr lang="en-US" sz="2000" dirty="0">
                <a:ea typeface="+mn-lt"/>
                <a:cs typeface="+mn-lt"/>
              </a:rPr>
              <a:t>Sharing these resources with the broader public enables systemic change in classroom accessibility.</a:t>
            </a:r>
            <a:endParaRPr lang="en-US" dirty="0"/>
          </a:p>
          <a:p>
            <a:r>
              <a:rPr lang="en-US" sz="2000" dirty="0"/>
              <a:t>Visit A11ys.org for more resources/</a:t>
            </a:r>
          </a:p>
        </p:txBody>
      </p:sp>
      <p:pic>
        <p:nvPicPr>
          <p:cNvPr id="4" name="Picture 3" descr="A QR code to a11ys.org page">
            <a:extLst>
              <a:ext uri="{FF2B5EF4-FFF2-40B4-BE49-F238E27FC236}">
                <a16:creationId xmlns:a16="http://schemas.microsoft.com/office/drawing/2014/main" id="{3AEED987-A8DD-0740-0E4A-960CB9CB4562}"/>
              </a:ext>
            </a:extLst>
          </p:cNvPr>
          <p:cNvPicPr>
            <a:picLocks noChangeAspect="1"/>
          </p:cNvPicPr>
          <p:nvPr/>
        </p:nvPicPr>
        <p:blipFill>
          <a:blip r:embed="rId2"/>
          <a:stretch>
            <a:fillRect/>
          </a:stretch>
        </p:blipFill>
        <p:spPr>
          <a:xfrm>
            <a:off x="7431705" y="2448839"/>
            <a:ext cx="2779772" cy="2779772"/>
          </a:xfrm>
          <a:prstGeom prst="rect">
            <a:avLst/>
          </a:prstGeom>
        </p:spPr>
      </p:pic>
    </p:spTree>
    <p:extLst>
      <p:ext uri="{BB962C8B-B14F-4D97-AF65-F5344CB8AC3E}">
        <p14:creationId xmlns:p14="http://schemas.microsoft.com/office/powerpoint/2010/main" val="26995792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03D12-C049-B0EB-61AD-981E7A85773B}"/>
              </a:ext>
            </a:extLst>
          </p:cNvPr>
          <p:cNvSpPr>
            <a:spLocks noGrp="1"/>
          </p:cNvSpPr>
          <p:nvPr>
            <p:ph type="title"/>
          </p:nvPr>
        </p:nvSpPr>
        <p:spPr/>
        <p:txBody>
          <a:bodyPr/>
          <a:lstStyle/>
          <a:p>
            <a:r>
              <a:rPr lang="en-US"/>
              <a:t>Acknowledgement</a:t>
            </a:r>
          </a:p>
        </p:txBody>
      </p:sp>
      <p:sp>
        <p:nvSpPr>
          <p:cNvPr id="3" name="Content Placeholder 2">
            <a:extLst>
              <a:ext uri="{FF2B5EF4-FFF2-40B4-BE49-F238E27FC236}">
                <a16:creationId xmlns:a16="http://schemas.microsoft.com/office/drawing/2014/main" id="{0C565FA6-3F22-ADB3-2870-C9314640B8D5}"/>
              </a:ext>
            </a:extLst>
          </p:cNvPr>
          <p:cNvSpPr>
            <a:spLocks noGrp="1"/>
          </p:cNvSpPr>
          <p:nvPr>
            <p:ph idx="1"/>
          </p:nvPr>
        </p:nvSpPr>
        <p:spPr/>
        <p:txBody>
          <a:bodyPr vert="horz" lIns="91440" tIns="45720" rIns="91440" bIns="45720" rtlCol="0" anchor="t">
            <a:normAutofit/>
          </a:bodyPr>
          <a:lstStyle/>
          <a:p>
            <a:pPr marL="0" indent="0">
              <a:buNone/>
            </a:pPr>
            <a:r>
              <a:rPr lang="en-US" sz="2400" dirty="0"/>
              <a:t>This material is based upon work supported by the National Science Foundation under Award No. 2334693. Any opinions, findings and conclusions or recommendations expressed in this material are those of the author(s) and do not necessarily reflect the views of the National Science Foundation.</a:t>
            </a:r>
          </a:p>
          <a:p>
            <a:pPr marL="0" indent="0">
              <a:buNone/>
            </a:pPr>
            <a:endParaRPr lang="en-US" sz="2400" dirty="0"/>
          </a:p>
        </p:txBody>
      </p:sp>
    </p:spTree>
    <p:extLst>
      <p:ext uri="{BB962C8B-B14F-4D97-AF65-F5344CB8AC3E}">
        <p14:creationId xmlns:p14="http://schemas.microsoft.com/office/powerpoint/2010/main" val="261342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EE585-68FD-803C-730A-DA77D83FAFA8}"/>
              </a:ext>
            </a:extLst>
          </p:cNvPr>
          <p:cNvSpPr>
            <a:spLocks noGrp="1"/>
          </p:cNvSpPr>
          <p:nvPr>
            <p:ph type="title"/>
          </p:nvPr>
        </p:nvSpPr>
        <p:spPr/>
        <p:txBody>
          <a:bodyPr/>
          <a:lstStyle/>
          <a:p>
            <a:r>
              <a:rPr lang="en-US"/>
              <a:t>Thank You </a:t>
            </a:r>
          </a:p>
        </p:txBody>
      </p:sp>
      <p:sp>
        <p:nvSpPr>
          <p:cNvPr id="3" name="Content Placeholder 2">
            <a:extLst>
              <a:ext uri="{FF2B5EF4-FFF2-40B4-BE49-F238E27FC236}">
                <a16:creationId xmlns:a16="http://schemas.microsoft.com/office/drawing/2014/main" id="{83360B21-9FDF-1E0E-C2C2-DC69F203037A}"/>
              </a:ext>
            </a:extLst>
          </p:cNvPr>
          <p:cNvSpPr>
            <a:spLocks noGrp="1"/>
          </p:cNvSpPr>
          <p:nvPr>
            <p:ph idx="1"/>
          </p:nvPr>
        </p:nvSpPr>
        <p:spPr>
          <a:xfrm>
            <a:off x="2238534" y="2356918"/>
            <a:ext cx="8038072" cy="3590255"/>
          </a:xfrm>
        </p:spPr>
        <p:txBody>
          <a:bodyPr vert="horz" lIns="91440" tIns="45720" rIns="91440" bIns="45720" rtlCol="0" anchor="t">
            <a:noAutofit/>
          </a:bodyPr>
          <a:lstStyle/>
          <a:p>
            <a:pPr marL="0" indent="0">
              <a:buNone/>
            </a:pPr>
            <a:r>
              <a:rPr lang="en-US" sz="1600" b="1" dirty="0"/>
              <a:t>References</a:t>
            </a:r>
          </a:p>
          <a:p>
            <a:pPr>
              <a:buNone/>
            </a:pPr>
            <a:r>
              <a:rPr lang="en-US" sz="1600" dirty="0">
                <a:ea typeface="+mn-lt"/>
                <a:cs typeface="+mn-lt"/>
              </a:rPr>
              <a:t>Çelik, S., Çevik, Y. D., &amp; Haşlaman, T. (2012). Reflections of Prospective Teachers Regarding Case-Based Learning. </a:t>
            </a:r>
            <a:r>
              <a:rPr lang="en-US" sz="1600" i="1" dirty="0">
                <a:ea typeface="+mn-lt"/>
                <a:cs typeface="+mn-lt"/>
              </a:rPr>
              <a:t>Turkish Online Journal of Qualitative Inquiry</a:t>
            </a:r>
            <a:r>
              <a:rPr lang="en-US" sz="1600" dirty="0">
                <a:ea typeface="+mn-lt"/>
                <a:cs typeface="+mn-lt"/>
              </a:rPr>
              <a:t>.</a:t>
            </a:r>
          </a:p>
          <a:p>
            <a:pPr>
              <a:buNone/>
            </a:pPr>
            <a:r>
              <a:rPr lang="en-US" sz="1600" dirty="0">
                <a:ea typeface="+mn-lt"/>
                <a:cs typeface="+mn-lt"/>
              </a:rPr>
              <a:t>Gutierez, S. B., &amp; Han, M. (2025). Elementary School Science teachers’ Enactment of Epistemic Empathy as a Responsive Teaching Strategy for students’ Negative Epistemic Emotions During Scientific Sense-Making. </a:t>
            </a:r>
            <a:r>
              <a:rPr lang="en-US" sz="1600" i="1" dirty="0">
                <a:ea typeface="+mn-lt"/>
                <a:cs typeface="+mn-lt"/>
              </a:rPr>
              <a:t>Journal of Science Teacher Education</a:t>
            </a:r>
            <a:r>
              <a:rPr lang="en-US" sz="1600" dirty="0">
                <a:ea typeface="+mn-lt"/>
                <a:cs typeface="+mn-lt"/>
              </a:rPr>
              <a:t>, 1–20. </a:t>
            </a:r>
            <a:r>
              <a:rPr lang="en-US" sz="1600" dirty="0">
                <a:ea typeface="+mn-lt"/>
                <a:cs typeface="+mn-lt"/>
                <a:hlinkClick r:id="rId2"/>
              </a:rPr>
              <a:t>https://doi.org/10.1080/1046560X.2025.2483359</a:t>
            </a:r>
            <a:endParaRPr lang="en-US" sz="1600" dirty="0"/>
          </a:p>
          <a:p>
            <a:pPr>
              <a:buNone/>
            </a:pPr>
            <a:r>
              <a:rPr lang="en-US" sz="1600" dirty="0">
                <a:ea typeface="+mn-lt"/>
                <a:cs typeface="+mn-lt"/>
              </a:rPr>
              <a:t>Jaber, L. (2021). Examining the Role of Epistemic Empathy in Responsive Teaching. </a:t>
            </a:r>
            <a:r>
              <a:rPr lang="en-US" sz="1600" i="1" dirty="0">
                <a:ea typeface="+mn-lt"/>
                <a:cs typeface="+mn-lt"/>
              </a:rPr>
              <a:t>Proceedings of the 2021 AERA Annual Meeting</a:t>
            </a:r>
            <a:r>
              <a:rPr lang="en-US" sz="1600" dirty="0">
                <a:ea typeface="+mn-lt"/>
                <a:cs typeface="+mn-lt"/>
              </a:rPr>
              <a:t>. 2021 AERA Annual Meeting. </a:t>
            </a:r>
            <a:r>
              <a:rPr lang="en-US" sz="1600" dirty="0">
                <a:ea typeface="+mn-lt"/>
                <a:cs typeface="+mn-lt"/>
                <a:hlinkClick r:id="rId3"/>
              </a:rPr>
              <a:t>https://doi.org/10.3102/1683354</a:t>
            </a:r>
            <a:endParaRPr lang="en-US" sz="1600" dirty="0">
              <a:ea typeface="+mn-lt"/>
              <a:cs typeface="+mn-lt"/>
            </a:endParaRPr>
          </a:p>
          <a:p>
            <a:pPr>
              <a:buNone/>
            </a:pPr>
            <a:r>
              <a:rPr lang="en-US" sz="1600" dirty="0">
                <a:ea typeface="+mn-lt"/>
                <a:cs typeface="+mn-lt"/>
              </a:rPr>
              <a:t>Shaheen, N. (2023). </a:t>
            </a:r>
            <a:r>
              <a:rPr lang="en-US" sz="1600" i="1" err="1">
                <a:ea typeface="+mn-lt"/>
                <a:cs typeface="+mn-lt"/>
              </a:rPr>
              <a:t>Cripping</a:t>
            </a:r>
            <a:r>
              <a:rPr lang="en-US" sz="1600" i="1" dirty="0">
                <a:ea typeface="+mn-lt"/>
                <a:cs typeface="+mn-lt"/>
              </a:rPr>
              <a:t> STEM Education: 5 Principles for Disrupting Compulsory Sightedness</a:t>
            </a:r>
            <a:r>
              <a:rPr lang="en-US" sz="1600" dirty="0">
                <a:ea typeface="+mn-lt"/>
                <a:cs typeface="+mn-lt"/>
              </a:rPr>
              <a:t>. OSF. </a:t>
            </a:r>
            <a:r>
              <a:rPr lang="en-US" sz="1600" dirty="0">
                <a:ea typeface="+mn-lt"/>
                <a:cs typeface="+mn-lt"/>
                <a:hlinkClick r:id="rId4"/>
              </a:rPr>
              <a:t>https://doi.org/10.35542/osf.io/9gf2z</a:t>
            </a:r>
            <a:endParaRPr lang="en-US" sz="1600" dirty="0"/>
          </a:p>
          <a:p>
            <a:pPr>
              <a:buNone/>
            </a:pPr>
            <a:r>
              <a:rPr lang="en-US" sz="1600" dirty="0">
                <a:ea typeface="+mn-lt"/>
                <a:cs typeface="+mn-lt"/>
              </a:rPr>
              <a:t>Shaheen, N. L. (2024). Exploring Blind and Low-Vision Youth’s Digital Access Needs in School: Towards Accessible Instructional Technologies. </a:t>
            </a:r>
            <a:r>
              <a:rPr lang="en-US" sz="1600" i="1" dirty="0">
                <a:ea typeface="+mn-lt"/>
                <a:cs typeface="+mn-lt"/>
              </a:rPr>
              <a:t>ACM Transactions on Accessible Computing</a:t>
            </a:r>
            <a:r>
              <a:rPr lang="en-US" sz="1600" dirty="0">
                <a:ea typeface="+mn-lt"/>
                <a:cs typeface="+mn-lt"/>
              </a:rPr>
              <a:t>, </a:t>
            </a:r>
            <a:r>
              <a:rPr lang="en-US" sz="1600" i="1" dirty="0">
                <a:ea typeface="+mn-lt"/>
                <a:cs typeface="+mn-lt"/>
              </a:rPr>
              <a:t>17</a:t>
            </a:r>
            <a:r>
              <a:rPr lang="en-US" sz="1600" dirty="0">
                <a:ea typeface="+mn-lt"/>
                <a:cs typeface="+mn-lt"/>
              </a:rPr>
              <a:t>(3), 1–31. </a:t>
            </a:r>
            <a:r>
              <a:rPr lang="en-US" sz="1600" dirty="0">
                <a:ea typeface="+mn-lt"/>
                <a:cs typeface="+mn-lt"/>
                <a:hlinkClick r:id="rId5"/>
              </a:rPr>
              <a:t>https://doi.org/10.1145/3688805</a:t>
            </a:r>
            <a:endParaRPr lang="en-US" sz="1600" dirty="0"/>
          </a:p>
          <a:p>
            <a:pPr>
              <a:buNone/>
            </a:pPr>
            <a:endParaRPr lang="en-US" sz="1600" dirty="0"/>
          </a:p>
          <a:p>
            <a:pPr marL="0" indent="0">
              <a:buNone/>
            </a:pPr>
            <a:endParaRPr lang="en-US" sz="1600" dirty="0">
              <a:ea typeface="+mn-lt"/>
              <a:cs typeface="+mn-lt"/>
            </a:endParaRPr>
          </a:p>
        </p:txBody>
      </p:sp>
    </p:spTree>
    <p:extLst>
      <p:ext uri="{BB962C8B-B14F-4D97-AF65-F5344CB8AC3E}">
        <p14:creationId xmlns:p14="http://schemas.microsoft.com/office/powerpoint/2010/main" val="2546659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7D148-C9F2-3FF1-2D1C-B8CDA77C3324}"/>
              </a:ext>
            </a:extLst>
          </p:cNvPr>
          <p:cNvSpPr>
            <a:spLocks noGrp="1"/>
          </p:cNvSpPr>
          <p:nvPr>
            <p:ph type="title"/>
          </p:nvPr>
        </p:nvSpPr>
        <p:spPr/>
        <p:txBody>
          <a:bodyPr/>
          <a:lstStyle/>
          <a:p>
            <a:r>
              <a:rPr lang="en-US"/>
              <a:t>Introduction</a:t>
            </a:r>
          </a:p>
        </p:txBody>
      </p:sp>
      <p:sp>
        <p:nvSpPr>
          <p:cNvPr id="3" name="Content Placeholder 2">
            <a:extLst>
              <a:ext uri="{FF2B5EF4-FFF2-40B4-BE49-F238E27FC236}">
                <a16:creationId xmlns:a16="http://schemas.microsoft.com/office/drawing/2014/main" id="{FD19FD64-818C-3AA8-0F8F-90D811137415}"/>
              </a:ext>
            </a:extLst>
          </p:cNvPr>
          <p:cNvSpPr>
            <a:spLocks noGrp="1"/>
          </p:cNvSpPr>
          <p:nvPr>
            <p:ph idx="1"/>
          </p:nvPr>
        </p:nvSpPr>
        <p:spPr>
          <a:xfrm>
            <a:off x="1772529" y="2638044"/>
            <a:ext cx="8918917" cy="3945636"/>
          </a:xfrm>
        </p:spPr>
        <p:txBody>
          <a:bodyPr vert="horz" lIns="91440" tIns="45720" rIns="91440" bIns="45720" rtlCol="0" anchor="t">
            <a:normAutofit lnSpcReduction="10000"/>
          </a:bodyPr>
          <a:lstStyle/>
          <a:p>
            <a:r>
              <a:rPr lang="en-US" sz="2000" dirty="0"/>
              <a:t>The compulsory sightedness of K-12 STEM education has excluded Blind and Low Vision (BLV) students (Shaheen, 2023).</a:t>
            </a:r>
          </a:p>
          <a:p>
            <a:r>
              <a:rPr lang="en-US" sz="2000" dirty="0"/>
              <a:t>BLV students report that STEM classes have the most inaccessible technologies (Shaheen, 2024) </a:t>
            </a:r>
          </a:p>
          <a:p>
            <a:r>
              <a:rPr lang="en-US" sz="2000" dirty="0">
                <a:ea typeface="+mn-lt"/>
                <a:cs typeface="+mn-lt"/>
              </a:rPr>
              <a:t>Teachers must recognize these barriers and embrace nonvisual learning methods as the first step to creating</a:t>
            </a:r>
            <a:r>
              <a:rPr lang="en-US" sz="2000" dirty="0"/>
              <a:t> born-accessible learning.</a:t>
            </a:r>
          </a:p>
          <a:p>
            <a:r>
              <a:rPr lang="en-US" sz="2000" dirty="0">
                <a:ea typeface="+mn-lt"/>
                <a:cs typeface="+mn-lt"/>
              </a:rPr>
              <a:t>Studies show that teachers should deeply reflect and reexamine implicit biases (Shaheen, 2023), attending to both cognitive and affective aspects of professional development (Gutierrez &amp; Han, 2025; Jaber, 2021</a:t>
            </a:r>
            <a:r>
              <a:rPr lang="en-US" sz="2000" dirty="0"/>
              <a:t>. </a:t>
            </a:r>
          </a:p>
          <a:p>
            <a:r>
              <a:rPr lang="en-US" sz="2000" dirty="0"/>
              <a:t>A11y in Sci created a digital case library and piloted it study with high school science teachers.</a:t>
            </a:r>
          </a:p>
        </p:txBody>
      </p:sp>
    </p:spTree>
    <p:extLst>
      <p:ext uri="{BB962C8B-B14F-4D97-AF65-F5344CB8AC3E}">
        <p14:creationId xmlns:p14="http://schemas.microsoft.com/office/powerpoint/2010/main" val="2300709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E2F7C-6F15-25C3-3D9C-95BDB64E178F}"/>
              </a:ext>
            </a:extLst>
          </p:cNvPr>
          <p:cNvSpPr>
            <a:spLocks noGrp="1"/>
          </p:cNvSpPr>
          <p:nvPr>
            <p:ph type="title"/>
          </p:nvPr>
        </p:nvSpPr>
        <p:spPr/>
        <p:txBody>
          <a:bodyPr/>
          <a:lstStyle/>
          <a:p>
            <a:r>
              <a:rPr lang="en-US"/>
              <a:t>Case Library Development</a:t>
            </a:r>
          </a:p>
        </p:txBody>
      </p:sp>
      <p:sp>
        <p:nvSpPr>
          <p:cNvPr id="3" name="Content Placeholder 2">
            <a:extLst>
              <a:ext uri="{FF2B5EF4-FFF2-40B4-BE49-F238E27FC236}">
                <a16:creationId xmlns:a16="http://schemas.microsoft.com/office/drawing/2014/main" id="{922B49D1-B606-EF88-8BE1-BCADD2405BEF}"/>
              </a:ext>
            </a:extLst>
          </p:cNvPr>
          <p:cNvSpPr>
            <a:spLocks noGrp="1"/>
          </p:cNvSpPr>
          <p:nvPr>
            <p:ph idx="1"/>
          </p:nvPr>
        </p:nvSpPr>
        <p:spPr>
          <a:xfrm>
            <a:off x="2231136" y="2638044"/>
            <a:ext cx="7729728" cy="3850220"/>
          </a:xfrm>
        </p:spPr>
        <p:txBody>
          <a:bodyPr>
            <a:normAutofit lnSpcReduction="10000"/>
          </a:bodyPr>
          <a:lstStyle/>
          <a:p>
            <a:r>
              <a:rPr lang="en-US"/>
              <a:t>Review data from Shaheen’s previous qualitative research with BLV teens</a:t>
            </a:r>
          </a:p>
          <a:p>
            <a:r>
              <a:rPr lang="en-US"/>
              <a:t>Identify interview transcript excerpts that could be expanded into cases for the library</a:t>
            </a:r>
          </a:p>
          <a:p>
            <a:r>
              <a:rPr lang="en-US"/>
              <a:t>Use creative writing methods to develop engaging stories grounded in qualitative data</a:t>
            </a:r>
          </a:p>
          <a:p>
            <a:pPr lvl="1"/>
            <a:r>
              <a:rPr lang="en-US"/>
              <a:t>Learn creative writing methods from a blind novelist, Nicole White</a:t>
            </a:r>
          </a:p>
          <a:p>
            <a:pPr lvl="1"/>
            <a:r>
              <a:rPr lang="en-US"/>
              <a:t>Feedback from Niki on drafts</a:t>
            </a:r>
          </a:p>
          <a:p>
            <a:pPr lvl="1"/>
            <a:r>
              <a:rPr lang="en-US"/>
              <a:t>Publish stories on A11yS.org</a:t>
            </a:r>
          </a:p>
          <a:p>
            <a:pPr lvl="1"/>
            <a:r>
              <a:rPr lang="en-US"/>
              <a:t>Develop browse feature using story metadata: subject, grade level, technology</a:t>
            </a:r>
          </a:p>
          <a:p>
            <a:r>
              <a:rPr lang="en-US"/>
              <a:t>Future cases will be developed from Shaheen’s previous research with administrators and the A11y in Sci research with teachers</a:t>
            </a:r>
          </a:p>
          <a:p>
            <a:pPr lvl="1"/>
            <a:endParaRPr lang="en-US"/>
          </a:p>
        </p:txBody>
      </p:sp>
    </p:spTree>
    <p:extLst>
      <p:ext uri="{BB962C8B-B14F-4D97-AF65-F5344CB8AC3E}">
        <p14:creationId xmlns:p14="http://schemas.microsoft.com/office/powerpoint/2010/main" val="1774286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1CE2B-10AA-2819-4896-182EBE847819}"/>
              </a:ext>
            </a:extLst>
          </p:cNvPr>
          <p:cNvSpPr>
            <a:spLocks noGrp="1"/>
          </p:cNvSpPr>
          <p:nvPr>
            <p:ph type="title"/>
          </p:nvPr>
        </p:nvSpPr>
        <p:spPr>
          <a:xfrm>
            <a:off x="2231136" y="531951"/>
            <a:ext cx="7729728" cy="1188720"/>
          </a:xfrm>
        </p:spPr>
        <p:txBody>
          <a:bodyPr/>
          <a:lstStyle/>
          <a:p>
            <a:r>
              <a:rPr lang="en-US" dirty="0"/>
              <a:t>Example case </a:t>
            </a:r>
          </a:p>
        </p:txBody>
      </p:sp>
      <p:sp>
        <p:nvSpPr>
          <p:cNvPr id="5" name="Content Placeholder 4">
            <a:extLst>
              <a:ext uri="{FF2B5EF4-FFF2-40B4-BE49-F238E27FC236}">
                <a16:creationId xmlns:a16="http://schemas.microsoft.com/office/drawing/2014/main" id="{00F71419-A42F-6E5A-CB9D-52027A89328D}"/>
              </a:ext>
            </a:extLst>
          </p:cNvPr>
          <p:cNvSpPr>
            <a:spLocks noGrp="1"/>
          </p:cNvSpPr>
          <p:nvPr>
            <p:ph sz="half" idx="2"/>
          </p:nvPr>
        </p:nvSpPr>
        <p:spPr>
          <a:xfrm>
            <a:off x="618610" y="1951303"/>
            <a:ext cx="3545877" cy="3694649"/>
          </a:xfrm>
        </p:spPr>
        <p:txBody>
          <a:bodyPr vert="horz" lIns="91440" tIns="45720" rIns="91440" bIns="45720" rtlCol="0" anchor="t">
            <a:normAutofit fontScale="92500" lnSpcReduction="10000"/>
          </a:bodyPr>
          <a:lstStyle/>
          <a:p>
            <a:pPr marL="0" indent="0">
              <a:buNone/>
            </a:pPr>
            <a:r>
              <a:rPr lang="en-US" b="1" dirty="0"/>
              <a:t>Metadata</a:t>
            </a:r>
          </a:p>
          <a:p>
            <a:pPr>
              <a:buNone/>
            </a:pPr>
            <a:r>
              <a:rPr lang="en-US" dirty="0">
                <a:ea typeface="+mn-lt"/>
                <a:cs typeface="+mn-lt"/>
              </a:rPr>
              <a:t>Characters: Captain Marvel</a:t>
            </a:r>
            <a:endParaRPr lang="en-US" dirty="0"/>
          </a:p>
          <a:p>
            <a:pPr>
              <a:buNone/>
            </a:pPr>
            <a:r>
              <a:rPr lang="en-US" dirty="0">
                <a:ea typeface="+mn-lt"/>
                <a:cs typeface="+mn-lt"/>
              </a:rPr>
              <a:t>Point of View: Student</a:t>
            </a:r>
            <a:endParaRPr lang="en-US" dirty="0"/>
          </a:p>
          <a:p>
            <a:pPr>
              <a:buNone/>
            </a:pPr>
            <a:r>
              <a:rPr lang="en-US" dirty="0">
                <a:ea typeface="+mn-lt"/>
                <a:cs typeface="+mn-lt"/>
              </a:rPr>
              <a:t>Author: Dr. Natalie L. Shaheen</a:t>
            </a:r>
            <a:endParaRPr lang="en-US" dirty="0"/>
          </a:p>
          <a:p>
            <a:pPr>
              <a:buNone/>
            </a:pPr>
            <a:r>
              <a:rPr lang="en-US" dirty="0">
                <a:ea typeface="+mn-lt"/>
                <a:cs typeface="+mn-lt"/>
              </a:rPr>
              <a:t>Types: Fictional Elaboration</a:t>
            </a:r>
            <a:endParaRPr lang="en-US" dirty="0"/>
          </a:p>
          <a:p>
            <a:pPr>
              <a:buNone/>
            </a:pPr>
            <a:r>
              <a:rPr lang="en-US" dirty="0">
                <a:ea typeface="+mn-lt"/>
                <a:cs typeface="+mn-lt"/>
              </a:rPr>
              <a:t>Subject(s): Science</a:t>
            </a:r>
            <a:endParaRPr lang="en-US" dirty="0"/>
          </a:p>
          <a:p>
            <a:pPr>
              <a:buNone/>
            </a:pPr>
            <a:r>
              <a:rPr lang="en-US" dirty="0">
                <a:ea typeface="+mn-lt"/>
                <a:cs typeface="+mn-lt"/>
              </a:rPr>
              <a:t>Accessibility: No, Inaccessible</a:t>
            </a:r>
            <a:endParaRPr lang="en-US" dirty="0"/>
          </a:p>
          <a:p>
            <a:pPr>
              <a:buNone/>
            </a:pPr>
            <a:r>
              <a:rPr lang="en-US" dirty="0">
                <a:ea typeface="+mn-lt"/>
                <a:cs typeface="+mn-lt"/>
              </a:rPr>
              <a:t>Instructional Technology: Simulations</a:t>
            </a:r>
            <a:endParaRPr lang="en-US" dirty="0"/>
          </a:p>
          <a:p>
            <a:pPr>
              <a:buNone/>
            </a:pPr>
            <a:r>
              <a:rPr lang="en-US" dirty="0">
                <a:ea typeface="+mn-lt"/>
                <a:cs typeface="+mn-lt"/>
              </a:rPr>
              <a:t>Assistive Technology: Screen Reader</a:t>
            </a:r>
            <a:endParaRPr lang="en-US" dirty="0"/>
          </a:p>
          <a:p>
            <a:pPr marL="0" indent="0">
              <a:buNone/>
            </a:pPr>
            <a:r>
              <a:rPr lang="en-US" dirty="0">
                <a:ea typeface="+mn-lt"/>
                <a:cs typeface="+mn-lt"/>
              </a:rPr>
              <a:t>WCAG Guidelines: 2.4 Navigable</a:t>
            </a:r>
            <a:endParaRPr lang="en-US" dirty="0"/>
          </a:p>
        </p:txBody>
      </p:sp>
      <p:sp>
        <p:nvSpPr>
          <p:cNvPr id="3" name="Content Placeholder 2">
            <a:extLst>
              <a:ext uri="{FF2B5EF4-FFF2-40B4-BE49-F238E27FC236}">
                <a16:creationId xmlns:a16="http://schemas.microsoft.com/office/drawing/2014/main" id="{0147EF4E-9A68-2644-1015-C13EF9CB7592}"/>
              </a:ext>
            </a:extLst>
          </p:cNvPr>
          <p:cNvSpPr>
            <a:spLocks noGrp="1"/>
          </p:cNvSpPr>
          <p:nvPr>
            <p:ph sz="half" idx="1"/>
          </p:nvPr>
        </p:nvSpPr>
        <p:spPr>
          <a:xfrm>
            <a:off x="4357098" y="1951304"/>
            <a:ext cx="7150436" cy="4729461"/>
          </a:xfrm>
          <a:custGeom>
            <a:avLst/>
            <a:gdLst>
              <a:gd name="connsiteX0" fmla="*/ 0 w 7150436"/>
              <a:gd name="connsiteY0" fmla="*/ 0 h 4729461"/>
              <a:gd name="connsiteX1" fmla="*/ 650040 w 7150436"/>
              <a:gd name="connsiteY1" fmla="*/ 0 h 4729461"/>
              <a:gd name="connsiteX2" fmla="*/ 1371584 w 7150436"/>
              <a:gd name="connsiteY2" fmla="*/ 0 h 4729461"/>
              <a:gd name="connsiteX3" fmla="*/ 1878615 w 7150436"/>
              <a:gd name="connsiteY3" fmla="*/ 0 h 4729461"/>
              <a:gd name="connsiteX4" fmla="*/ 2457150 w 7150436"/>
              <a:gd name="connsiteY4" fmla="*/ 0 h 4729461"/>
              <a:gd name="connsiteX5" fmla="*/ 3107189 w 7150436"/>
              <a:gd name="connsiteY5" fmla="*/ 0 h 4729461"/>
              <a:gd name="connsiteX6" fmla="*/ 3828733 w 7150436"/>
              <a:gd name="connsiteY6" fmla="*/ 0 h 4729461"/>
              <a:gd name="connsiteX7" fmla="*/ 4335764 w 7150436"/>
              <a:gd name="connsiteY7" fmla="*/ 0 h 4729461"/>
              <a:gd name="connsiteX8" fmla="*/ 5057308 w 7150436"/>
              <a:gd name="connsiteY8" fmla="*/ 0 h 4729461"/>
              <a:gd name="connsiteX9" fmla="*/ 5778852 w 7150436"/>
              <a:gd name="connsiteY9" fmla="*/ 0 h 4729461"/>
              <a:gd name="connsiteX10" fmla="*/ 6571901 w 7150436"/>
              <a:gd name="connsiteY10" fmla="*/ 0 h 4729461"/>
              <a:gd name="connsiteX11" fmla="*/ 7150436 w 7150436"/>
              <a:gd name="connsiteY11" fmla="*/ 0 h 4729461"/>
              <a:gd name="connsiteX12" fmla="*/ 7150436 w 7150436"/>
              <a:gd name="connsiteY12" fmla="*/ 533753 h 4729461"/>
              <a:gd name="connsiteX13" fmla="*/ 7150436 w 7150436"/>
              <a:gd name="connsiteY13" fmla="*/ 1303980 h 4729461"/>
              <a:gd name="connsiteX14" fmla="*/ 7150436 w 7150436"/>
              <a:gd name="connsiteY14" fmla="*/ 1979617 h 4729461"/>
              <a:gd name="connsiteX15" fmla="*/ 7150436 w 7150436"/>
              <a:gd name="connsiteY15" fmla="*/ 2560665 h 4729461"/>
              <a:gd name="connsiteX16" fmla="*/ 7150436 w 7150436"/>
              <a:gd name="connsiteY16" fmla="*/ 3283597 h 4729461"/>
              <a:gd name="connsiteX17" fmla="*/ 7150436 w 7150436"/>
              <a:gd name="connsiteY17" fmla="*/ 4006529 h 4729461"/>
              <a:gd name="connsiteX18" fmla="*/ 7150436 w 7150436"/>
              <a:gd name="connsiteY18" fmla="*/ 4729461 h 4729461"/>
              <a:gd name="connsiteX19" fmla="*/ 6357388 w 7150436"/>
              <a:gd name="connsiteY19" fmla="*/ 4729461 h 4729461"/>
              <a:gd name="connsiteX20" fmla="*/ 5707348 w 7150436"/>
              <a:gd name="connsiteY20" fmla="*/ 4729461 h 4729461"/>
              <a:gd name="connsiteX21" fmla="*/ 5128813 w 7150436"/>
              <a:gd name="connsiteY21" fmla="*/ 4729461 h 4729461"/>
              <a:gd name="connsiteX22" fmla="*/ 4621782 w 7150436"/>
              <a:gd name="connsiteY22" fmla="*/ 4729461 h 4729461"/>
              <a:gd name="connsiteX23" fmla="*/ 4043247 w 7150436"/>
              <a:gd name="connsiteY23" fmla="*/ 4729461 h 4729461"/>
              <a:gd name="connsiteX24" fmla="*/ 3250198 w 7150436"/>
              <a:gd name="connsiteY24" fmla="*/ 4729461 h 4729461"/>
              <a:gd name="connsiteX25" fmla="*/ 2814672 w 7150436"/>
              <a:gd name="connsiteY25" fmla="*/ 4729461 h 4729461"/>
              <a:gd name="connsiteX26" fmla="*/ 2379145 w 7150436"/>
              <a:gd name="connsiteY26" fmla="*/ 4729461 h 4729461"/>
              <a:gd name="connsiteX27" fmla="*/ 1586097 w 7150436"/>
              <a:gd name="connsiteY27" fmla="*/ 4729461 h 4729461"/>
              <a:gd name="connsiteX28" fmla="*/ 1007561 w 7150436"/>
              <a:gd name="connsiteY28" fmla="*/ 4729461 h 4729461"/>
              <a:gd name="connsiteX29" fmla="*/ 0 w 7150436"/>
              <a:gd name="connsiteY29" fmla="*/ 4729461 h 4729461"/>
              <a:gd name="connsiteX30" fmla="*/ 0 w 7150436"/>
              <a:gd name="connsiteY30" fmla="*/ 4053824 h 4729461"/>
              <a:gd name="connsiteX31" fmla="*/ 0 w 7150436"/>
              <a:gd name="connsiteY31" fmla="*/ 3472776 h 4729461"/>
              <a:gd name="connsiteX32" fmla="*/ 0 w 7150436"/>
              <a:gd name="connsiteY32" fmla="*/ 2891728 h 4729461"/>
              <a:gd name="connsiteX33" fmla="*/ 0 w 7150436"/>
              <a:gd name="connsiteY33" fmla="*/ 2357974 h 4729461"/>
              <a:gd name="connsiteX34" fmla="*/ 0 w 7150436"/>
              <a:gd name="connsiteY34" fmla="*/ 1824221 h 4729461"/>
              <a:gd name="connsiteX35" fmla="*/ 0 w 7150436"/>
              <a:gd name="connsiteY35" fmla="*/ 1195878 h 4729461"/>
              <a:gd name="connsiteX36" fmla="*/ 0 w 7150436"/>
              <a:gd name="connsiteY36" fmla="*/ 662125 h 4729461"/>
              <a:gd name="connsiteX37" fmla="*/ 0 w 7150436"/>
              <a:gd name="connsiteY37" fmla="*/ 0 h 4729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150436" h="4729461" fill="none" extrusionOk="0">
                <a:moveTo>
                  <a:pt x="0" y="0"/>
                </a:moveTo>
                <a:cubicBezTo>
                  <a:pt x="195843" y="-12922"/>
                  <a:pt x="397188" y="27316"/>
                  <a:pt x="650040" y="0"/>
                </a:cubicBezTo>
                <a:cubicBezTo>
                  <a:pt x="902892" y="-27316"/>
                  <a:pt x="1091580" y="34433"/>
                  <a:pt x="1371584" y="0"/>
                </a:cubicBezTo>
                <a:cubicBezTo>
                  <a:pt x="1651588" y="-34433"/>
                  <a:pt x="1629046" y="7274"/>
                  <a:pt x="1878615" y="0"/>
                </a:cubicBezTo>
                <a:cubicBezTo>
                  <a:pt x="2128184" y="-7274"/>
                  <a:pt x="2271337" y="19678"/>
                  <a:pt x="2457150" y="0"/>
                </a:cubicBezTo>
                <a:cubicBezTo>
                  <a:pt x="2642963" y="-19678"/>
                  <a:pt x="2916161" y="-30549"/>
                  <a:pt x="3107189" y="0"/>
                </a:cubicBezTo>
                <a:cubicBezTo>
                  <a:pt x="3298217" y="30549"/>
                  <a:pt x="3515368" y="5691"/>
                  <a:pt x="3828733" y="0"/>
                </a:cubicBezTo>
                <a:cubicBezTo>
                  <a:pt x="4142098" y="-5691"/>
                  <a:pt x="4134354" y="5971"/>
                  <a:pt x="4335764" y="0"/>
                </a:cubicBezTo>
                <a:cubicBezTo>
                  <a:pt x="4537174" y="-5971"/>
                  <a:pt x="4912912" y="-11665"/>
                  <a:pt x="5057308" y="0"/>
                </a:cubicBezTo>
                <a:cubicBezTo>
                  <a:pt x="5201704" y="11665"/>
                  <a:pt x="5518824" y="-2558"/>
                  <a:pt x="5778852" y="0"/>
                </a:cubicBezTo>
                <a:cubicBezTo>
                  <a:pt x="6038880" y="2558"/>
                  <a:pt x="6286713" y="-38291"/>
                  <a:pt x="6571901" y="0"/>
                </a:cubicBezTo>
                <a:cubicBezTo>
                  <a:pt x="6857089" y="38291"/>
                  <a:pt x="7006281" y="21628"/>
                  <a:pt x="7150436" y="0"/>
                </a:cubicBezTo>
                <a:cubicBezTo>
                  <a:pt x="7162965" y="142851"/>
                  <a:pt x="7160167" y="330584"/>
                  <a:pt x="7150436" y="533753"/>
                </a:cubicBezTo>
                <a:cubicBezTo>
                  <a:pt x="7140705" y="736922"/>
                  <a:pt x="7169180" y="1138188"/>
                  <a:pt x="7150436" y="1303980"/>
                </a:cubicBezTo>
                <a:cubicBezTo>
                  <a:pt x="7131692" y="1469772"/>
                  <a:pt x="7117969" y="1644589"/>
                  <a:pt x="7150436" y="1979617"/>
                </a:cubicBezTo>
                <a:cubicBezTo>
                  <a:pt x="7182903" y="2314645"/>
                  <a:pt x="7178735" y="2398007"/>
                  <a:pt x="7150436" y="2560665"/>
                </a:cubicBezTo>
                <a:cubicBezTo>
                  <a:pt x="7122137" y="2723323"/>
                  <a:pt x="7176012" y="3099924"/>
                  <a:pt x="7150436" y="3283597"/>
                </a:cubicBezTo>
                <a:cubicBezTo>
                  <a:pt x="7124860" y="3467270"/>
                  <a:pt x="7138676" y="3687758"/>
                  <a:pt x="7150436" y="4006529"/>
                </a:cubicBezTo>
                <a:cubicBezTo>
                  <a:pt x="7162196" y="4325300"/>
                  <a:pt x="7158465" y="4514395"/>
                  <a:pt x="7150436" y="4729461"/>
                </a:cubicBezTo>
                <a:cubicBezTo>
                  <a:pt x="6872302" y="4701236"/>
                  <a:pt x="6618228" y="4715065"/>
                  <a:pt x="6357388" y="4729461"/>
                </a:cubicBezTo>
                <a:cubicBezTo>
                  <a:pt x="6096548" y="4743857"/>
                  <a:pt x="5838754" y="4756371"/>
                  <a:pt x="5707348" y="4729461"/>
                </a:cubicBezTo>
                <a:cubicBezTo>
                  <a:pt x="5575942" y="4702551"/>
                  <a:pt x="5370612" y="4751627"/>
                  <a:pt x="5128813" y="4729461"/>
                </a:cubicBezTo>
                <a:cubicBezTo>
                  <a:pt x="4887015" y="4707295"/>
                  <a:pt x="4732988" y="4720730"/>
                  <a:pt x="4621782" y="4729461"/>
                </a:cubicBezTo>
                <a:cubicBezTo>
                  <a:pt x="4510576" y="4738192"/>
                  <a:pt x="4233061" y="4705926"/>
                  <a:pt x="4043247" y="4729461"/>
                </a:cubicBezTo>
                <a:cubicBezTo>
                  <a:pt x="3853434" y="4752996"/>
                  <a:pt x="3448437" y="4746479"/>
                  <a:pt x="3250198" y="4729461"/>
                </a:cubicBezTo>
                <a:cubicBezTo>
                  <a:pt x="3051959" y="4712443"/>
                  <a:pt x="2922043" y="4746610"/>
                  <a:pt x="2814672" y="4729461"/>
                </a:cubicBezTo>
                <a:cubicBezTo>
                  <a:pt x="2707301" y="4712312"/>
                  <a:pt x="2521057" y="4726455"/>
                  <a:pt x="2379145" y="4729461"/>
                </a:cubicBezTo>
                <a:cubicBezTo>
                  <a:pt x="2237233" y="4732467"/>
                  <a:pt x="1960625" y="4734462"/>
                  <a:pt x="1586097" y="4729461"/>
                </a:cubicBezTo>
                <a:cubicBezTo>
                  <a:pt x="1211569" y="4724460"/>
                  <a:pt x="1124429" y="4712765"/>
                  <a:pt x="1007561" y="4729461"/>
                </a:cubicBezTo>
                <a:cubicBezTo>
                  <a:pt x="890693" y="4746157"/>
                  <a:pt x="355167" y="4729964"/>
                  <a:pt x="0" y="4729461"/>
                </a:cubicBezTo>
                <a:cubicBezTo>
                  <a:pt x="11514" y="4486979"/>
                  <a:pt x="30342" y="4329088"/>
                  <a:pt x="0" y="4053824"/>
                </a:cubicBezTo>
                <a:cubicBezTo>
                  <a:pt x="-30342" y="3778560"/>
                  <a:pt x="-28412" y="3638774"/>
                  <a:pt x="0" y="3472776"/>
                </a:cubicBezTo>
                <a:cubicBezTo>
                  <a:pt x="28412" y="3306778"/>
                  <a:pt x="15" y="3122165"/>
                  <a:pt x="0" y="2891728"/>
                </a:cubicBezTo>
                <a:cubicBezTo>
                  <a:pt x="-15" y="2661291"/>
                  <a:pt x="2989" y="2573429"/>
                  <a:pt x="0" y="2357974"/>
                </a:cubicBezTo>
                <a:cubicBezTo>
                  <a:pt x="-2989" y="2142519"/>
                  <a:pt x="16797" y="2057165"/>
                  <a:pt x="0" y="1824221"/>
                </a:cubicBezTo>
                <a:cubicBezTo>
                  <a:pt x="-16797" y="1591277"/>
                  <a:pt x="13932" y="1332608"/>
                  <a:pt x="0" y="1195878"/>
                </a:cubicBezTo>
                <a:cubicBezTo>
                  <a:pt x="-13932" y="1059148"/>
                  <a:pt x="-4786" y="799705"/>
                  <a:pt x="0" y="662125"/>
                </a:cubicBezTo>
                <a:cubicBezTo>
                  <a:pt x="4786" y="524545"/>
                  <a:pt x="-15458" y="176044"/>
                  <a:pt x="0" y="0"/>
                </a:cubicBezTo>
                <a:close/>
              </a:path>
              <a:path w="7150436" h="4729461" stroke="0" extrusionOk="0">
                <a:moveTo>
                  <a:pt x="0" y="0"/>
                </a:moveTo>
                <a:cubicBezTo>
                  <a:pt x="258737" y="-23270"/>
                  <a:pt x="300332" y="18877"/>
                  <a:pt x="578535" y="0"/>
                </a:cubicBezTo>
                <a:cubicBezTo>
                  <a:pt x="856738" y="-18877"/>
                  <a:pt x="878046" y="-22356"/>
                  <a:pt x="1085566" y="0"/>
                </a:cubicBezTo>
                <a:cubicBezTo>
                  <a:pt x="1293086" y="22356"/>
                  <a:pt x="1368271" y="-2500"/>
                  <a:pt x="1592597" y="0"/>
                </a:cubicBezTo>
                <a:cubicBezTo>
                  <a:pt x="1816923" y="2500"/>
                  <a:pt x="1908430" y="-9615"/>
                  <a:pt x="2028124" y="0"/>
                </a:cubicBezTo>
                <a:cubicBezTo>
                  <a:pt x="2147818" y="9615"/>
                  <a:pt x="2252191" y="15049"/>
                  <a:pt x="2463650" y="0"/>
                </a:cubicBezTo>
                <a:cubicBezTo>
                  <a:pt x="2675109" y="-15049"/>
                  <a:pt x="2766013" y="-8804"/>
                  <a:pt x="2899177" y="0"/>
                </a:cubicBezTo>
                <a:cubicBezTo>
                  <a:pt x="3032341" y="8804"/>
                  <a:pt x="3332174" y="24927"/>
                  <a:pt x="3620721" y="0"/>
                </a:cubicBezTo>
                <a:cubicBezTo>
                  <a:pt x="3909268" y="-24927"/>
                  <a:pt x="3966811" y="14608"/>
                  <a:pt x="4056247" y="0"/>
                </a:cubicBezTo>
                <a:cubicBezTo>
                  <a:pt x="4145683" y="-14608"/>
                  <a:pt x="4420382" y="4977"/>
                  <a:pt x="4563278" y="0"/>
                </a:cubicBezTo>
                <a:cubicBezTo>
                  <a:pt x="4706174" y="-4977"/>
                  <a:pt x="4918178" y="12672"/>
                  <a:pt x="5070309" y="0"/>
                </a:cubicBezTo>
                <a:cubicBezTo>
                  <a:pt x="5222440" y="-12672"/>
                  <a:pt x="5571877" y="25113"/>
                  <a:pt x="5863358" y="0"/>
                </a:cubicBezTo>
                <a:cubicBezTo>
                  <a:pt x="6154839" y="-25113"/>
                  <a:pt x="6121549" y="-10168"/>
                  <a:pt x="6298884" y="0"/>
                </a:cubicBezTo>
                <a:cubicBezTo>
                  <a:pt x="6476219" y="10168"/>
                  <a:pt x="6940985" y="-42017"/>
                  <a:pt x="7150436" y="0"/>
                </a:cubicBezTo>
                <a:cubicBezTo>
                  <a:pt x="7149229" y="356161"/>
                  <a:pt x="7177614" y="564361"/>
                  <a:pt x="7150436" y="770227"/>
                </a:cubicBezTo>
                <a:cubicBezTo>
                  <a:pt x="7123258" y="976093"/>
                  <a:pt x="7130590" y="1324890"/>
                  <a:pt x="7150436" y="1493158"/>
                </a:cubicBezTo>
                <a:cubicBezTo>
                  <a:pt x="7170282" y="1661426"/>
                  <a:pt x="7167291" y="1960224"/>
                  <a:pt x="7150436" y="2216090"/>
                </a:cubicBezTo>
                <a:cubicBezTo>
                  <a:pt x="7133581" y="2471956"/>
                  <a:pt x="7128279" y="2539125"/>
                  <a:pt x="7150436" y="2749844"/>
                </a:cubicBezTo>
                <a:cubicBezTo>
                  <a:pt x="7172593" y="2960563"/>
                  <a:pt x="7132466" y="3222209"/>
                  <a:pt x="7150436" y="3520070"/>
                </a:cubicBezTo>
                <a:cubicBezTo>
                  <a:pt x="7168406" y="3817931"/>
                  <a:pt x="7132757" y="3963437"/>
                  <a:pt x="7150436" y="4148413"/>
                </a:cubicBezTo>
                <a:cubicBezTo>
                  <a:pt x="7168115" y="4333389"/>
                  <a:pt x="7158421" y="4446292"/>
                  <a:pt x="7150436" y="4729461"/>
                </a:cubicBezTo>
                <a:cubicBezTo>
                  <a:pt x="6974437" y="4750589"/>
                  <a:pt x="6882693" y="4737465"/>
                  <a:pt x="6643405" y="4729461"/>
                </a:cubicBezTo>
                <a:cubicBezTo>
                  <a:pt x="6404117" y="4721457"/>
                  <a:pt x="6404485" y="4751204"/>
                  <a:pt x="6207879" y="4729461"/>
                </a:cubicBezTo>
                <a:cubicBezTo>
                  <a:pt x="6011273" y="4707718"/>
                  <a:pt x="5831252" y="4749310"/>
                  <a:pt x="5557839" y="4729461"/>
                </a:cubicBezTo>
                <a:cubicBezTo>
                  <a:pt x="5284426" y="4709612"/>
                  <a:pt x="5080863" y="4735442"/>
                  <a:pt x="4907799" y="4729461"/>
                </a:cubicBezTo>
                <a:cubicBezTo>
                  <a:pt x="4734735" y="4723480"/>
                  <a:pt x="4388345" y="4730051"/>
                  <a:pt x="4186255" y="4729461"/>
                </a:cubicBezTo>
                <a:cubicBezTo>
                  <a:pt x="3984165" y="4728871"/>
                  <a:pt x="3551863" y="4699603"/>
                  <a:pt x="3393207" y="4729461"/>
                </a:cubicBezTo>
                <a:cubicBezTo>
                  <a:pt x="3234551" y="4759319"/>
                  <a:pt x="3077320" y="4731662"/>
                  <a:pt x="2886176" y="4729461"/>
                </a:cubicBezTo>
                <a:cubicBezTo>
                  <a:pt x="2695032" y="4727260"/>
                  <a:pt x="2403018" y="4707810"/>
                  <a:pt x="2093128" y="4729461"/>
                </a:cubicBezTo>
                <a:cubicBezTo>
                  <a:pt x="1783238" y="4751112"/>
                  <a:pt x="1764809" y="4723484"/>
                  <a:pt x="1657601" y="4729461"/>
                </a:cubicBezTo>
                <a:cubicBezTo>
                  <a:pt x="1550393" y="4735438"/>
                  <a:pt x="1364087" y="4723183"/>
                  <a:pt x="1222075" y="4729461"/>
                </a:cubicBezTo>
                <a:cubicBezTo>
                  <a:pt x="1080063" y="4735739"/>
                  <a:pt x="438605" y="4698165"/>
                  <a:pt x="0" y="4729461"/>
                </a:cubicBezTo>
                <a:cubicBezTo>
                  <a:pt x="-16317" y="4505562"/>
                  <a:pt x="24608" y="4432045"/>
                  <a:pt x="0" y="4195708"/>
                </a:cubicBezTo>
                <a:cubicBezTo>
                  <a:pt x="-24608" y="3959371"/>
                  <a:pt x="18240" y="3790240"/>
                  <a:pt x="0" y="3472776"/>
                </a:cubicBezTo>
                <a:cubicBezTo>
                  <a:pt x="-18240" y="3155312"/>
                  <a:pt x="6123" y="3007844"/>
                  <a:pt x="0" y="2702549"/>
                </a:cubicBezTo>
                <a:cubicBezTo>
                  <a:pt x="-6123" y="2397254"/>
                  <a:pt x="30554" y="2298697"/>
                  <a:pt x="0" y="2074206"/>
                </a:cubicBezTo>
                <a:cubicBezTo>
                  <a:pt x="-30554" y="1849715"/>
                  <a:pt x="20360" y="1703235"/>
                  <a:pt x="0" y="1493158"/>
                </a:cubicBezTo>
                <a:cubicBezTo>
                  <a:pt x="-20360" y="1283081"/>
                  <a:pt x="9649" y="914718"/>
                  <a:pt x="0" y="722932"/>
                </a:cubicBezTo>
                <a:cubicBezTo>
                  <a:pt x="-9649" y="531146"/>
                  <a:pt x="-27525" y="318312"/>
                  <a:pt x="0" y="0"/>
                </a:cubicBezTo>
                <a:close/>
              </a:path>
            </a:pathLst>
          </a:custGeom>
          <a:ln w="28575">
            <a:solidFill>
              <a:schemeClr val="accent6"/>
            </a:solidFill>
            <a:extLst>
              <a:ext uri="{C807C97D-BFC1-408E-A445-0C87EB9F89A2}">
                <ask:lineSketchStyleProps xmlns:ask="http://schemas.microsoft.com/office/drawing/2018/sketchyshapes" sd="3499211612">
                  <ask:type>
                    <ask:lineSketchFreehand/>
                  </ask:type>
                </ask:lineSketchStyleProps>
              </a:ext>
            </a:extLst>
          </a:ln>
        </p:spPr>
        <p:txBody>
          <a:bodyPr vert="horz" lIns="91440" tIns="45720" rIns="91440" bIns="45720" rtlCol="0" anchor="t">
            <a:noAutofit/>
          </a:bodyPr>
          <a:lstStyle/>
          <a:p>
            <a:pPr marL="0" indent="0" algn="ctr">
              <a:buNone/>
            </a:pPr>
            <a:r>
              <a:rPr lang="en-US" sz="1900" b="1" dirty="0"/>
              <a:t>Simulation Frustration </a:t>
            </a:r>
            <a:endParaRPr lang="en-US" b="1" dirty="0"/>
          </a:p>
          <a:p>
            <a:pPr marL="457200" lvl="2" indent="0">
              <a:lnSpc>
                <a:spcPct val="80000"/>
              </a:lnSpc>
              <a:buNone/>
            </a:pPr>
            <a:r>
              <a:rPr lang="en-US" sz="1700" b="1" dirty="0">
                <a:solidFill>
                  <a:srgbClr val="262626"/>
                </a:solidFill>
                <a:latin typeface="Gill Sans MT"/>
              </a:rPr>
              <a:t>Day 15 of School</a:t>
            </a:r>
          </a:p>
          <a:p>
            <a:pPr marL="457200" lvl="2" indent="0">
              <a:lnSpc>
                <a:spcPct val="80000"/>
              </a:lnSpc>
              <a:buNone/>
            </a:pPr>
            <a:r>
              <a:rPr lang="en-US" sz="1700" dirty="0">
                <a:solidFill>
                  <a:srgbClr val="262626"/>
                </a:solidFill>
                <a:latin typeface="Gill Sans MT"/>
              </a:rPr>
              <a:t>{JAWS:}Photosynthesis simulation heading level 2. Wrapping to top. Unlabeled Button. Unlabeled Button. Unlabeled Button. Unlabeled Button.{/JAWS}</a:t>
            </a:r>
            <a:endParaRPr lang="en-US" sz="1700" dirty="0"/>
          </a:p>
          <a:p>
            <a:pPr marL="457200" lvl="2" indent="0">
              <a:lnSpc>
                <a:spcPct val="80000"/>
              </a:lnSpc>
              <a:buNone/>
            </a:pPr>
            <a:r>
              <a:rPr lang="en-US" sz="1700" dirty="0">
                <a:solidFill>
                  <a:srgbClr val="262626"/>
                </a:solidFill>
                <a:latin typeface="Gill Sans MT"/>
              </a:rPr>
              <a:t>Oh, man. How does this thing work? All I’m finding are unlabeled buttons. Maybe I should just push one and see what happens? Weird, nothing happened. </a:t>
            </a:r>
            <a:endParaRPr lang="en-US" sz="1700" dirty="0"/>
          </a:p>
          <a:p>
            <a:pPr marL="457200" lvl="2" indent="0">
              <a:lnSpc>
                <a:spcPct val="80000"/>
              </a:lnSpc>
              <a:buNone/>
            </a:pPr>
            <a:r>
              <a:rPr lang="en-US" sz="1700" dirty="0">
                <a:solidFill>
                  <a:srgbClr val="262626"/>
                </a:solidFill>
                <a:latin typeface="Gill Sans MT"/>
              </a:rPr>
              <a:t>Should I tell Ms. Walsh I can’t figure this thing out? She is still kind of stressed about me being in her class. If I don’t try to advocate for myself Mrs. Collins is going to be disappointed. Ugh.</a:t>
            </a:r>
            <a:endParaRPr lang="en-US" sz="1700" dirty="0"/>
          </a:p>
          <a:p>
            <a:pPr marL="457200" lvl="2" indent="0">
              <a:lnSpc>
                <a:spcPct val="80000"/>
              </a:lnSpc>
              <a:buNone/>
            </a:pPr>
            <a:r>
              <a:rPr lang="en-US" sz="1700" dirty="0">
                <a:solidFill>
                  <a:srgbClr val="262626"/>
                </a:solidFill>
                <a:latin typeface="Gill Sans MT"/>
              </a:rPr>
              <a:t>I hesitantly raise my hand.</a:t>
            </a:r>
            <a:endParaRPr lang="en-US" sz="1700" dirty="0"/>
          </a:p>
          <a:p>
            <a:pPr marL="457200" lvl="2" indent="0">
              <a:lnSpc>
                <a:spcPct val="80000"/>
              </a:lnSpc>
              <a:buNone/>
            </a:pPr>
            <a:r>
              <a:rPr lang="en-US" sz="1700" dirty="0">
                <a:solidFill>
                  <a:srgbClr val="262626"/>
                </a:solidFill>
                <a:latin typeface="Gill Sans MT"/>
              </a:rPr>
              <a:t>Ms. Walsh hurries over. “Are you loving the simulation, Captain Marvel? It is so fun. How can I help?”</a:t>
            </a:r>
            <a:endParaRPr lang="en-US" sz="1700" dirty="0"/>
          </a:p>
          <a:p>
            <a:pPr marL="457200" lvl="2" indent="0">
              <a:lnSpc>
                <a:spcPct val="80000"/>
              </a:lnSpc>
              <a:buNone/>
            </a:pPr>
            <a:r>
              <a:rPr lang="en-US" sz="1700" dirty="0">
                <a:solidFill>
                  <a:srgbClr val="262626"/>
                </a:solidFill>
                <a:latin typeface="Gill Sans MT"/>
              </a:rPr>
              <a:t>“Um, actually, I can’t get the simulation thingy to work. All I can find are a bunch of blank buttons and stuff. I, like, tried pushing one and nothing happened.”</a:t>
            </a:r>
            <a:endParaRPr lang="en-US" sz="1700" dirty="0"/>
          </a:p>
          <a:p>
            <a:endParaRPr lang="en-US" sz="1900" dirty="0"/>
          </a:p>
        </p:txBody>
      </p:sp>
    </p:spTree>
    <p:extLst>
      <p:ext uri="{BB962C8B-B14F-4D97-AF65-F5344CB8AC3E}">
        <p14:creationId xmlns:p14="http://schemas.microsoft.com/office/powerpoint/2010/main" val="3026108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2E40A-F734-7E4C-4AAD-CEB8566F0270}"/>
              </a:ext>
            </a:extLst>
          </p:cNvPr>
          <p:cNvSpPr>
            <a:spLocks noGrp="1"/>
          </p:cNvSpPr>
          <p:nvPr>
            <p:ph type="title"/>
          </p:nvPr>
        </p:nvSpPr>
        <p:spPr>
          <a:xfrm>
            <a:off x="1407885" y="964692"/>
            <a:ext cx="9231085" cy="1188720"/>
          </a:xfrm>
        </p:spPr>
        <p:txBody>
          <a:bodyPr/>
          <a:lstStyle/>
          <a:p>
            <a:r>
              <a:rPr lang="en-US"/>
              <a:t>METHODS</a:t>
            </a:r>
          </a:p>
        </p:txBody>
      </p:sp>
      <p:sp>
        <p:nvSpPr>
          <p:cNvPr id="3" name="Content Placeholder 2">
            <a:extLst>
              <a:ext uri="{FF2B5EF4-FFF2-40B4-BE49-F238E27FC236}">
                <a16:creationId xmlns:a16="http://schemas.microsoft.com/office/drawing/2014/main" id="{3579738B-0BA9-DAC4-027A-FE257978407C}"/>
              </a:ext>
            </a:extLst>
          </p:cNvPr>
          <p:cNvSpPr>
            <a:spLocks noGrp="1"/>
          </p:cNvSpPr>
          <p:nvPr>
            <p:ph idx="1"/>
          </p:nvPr>
        </p:nvSpPr>
        <p:spPr>
          <a:xfrm>
            <a:off x="1941341" y="2638044"/>
            <a:ext cx="8342141" cy="3762756"/>
          </a:xfrm>
        </p:spPr>
        <p:txBody>
          <a:bodyPr vert="horz" lIns="91440" tIns="45720" rIns="91440" bIns="45720" rtlCol="0" anchor="t">
            <a:normAutofit/>
          </a:bodyPr>
          <a:lstStyle/>
          <a:p>
            <a:pPr marL="0" indent="0">
              <a:buNone/>
            </a:pPr>
            <a:r>
              <a:rPr lang="en-US" sz="2400" dirty="0"/>
              <a:t>Research Question: </a:t>
            </a:r>
          </a:p>
          <a:p>
            <a:pPr lvl="1"/>
            <a:r>
              <a:rPr lang="en-US" sz="2000" dirty="0"/>
              <a:t>How do teachers respond to the case stories in a professional development (PD) setting?</a:t>
            </a:r>
          </a:p>
          <a:p>
            <a:pPr marL="0" indent="0">
              <a:buNone/>
            </a:pPr>
            <a:r>
              <a:rPr lang="en-US" sz="2400" dirty="0"/>
              <a:t>Context:</a:t>
            </a:r>
          </a:p>
          <a:p>
            <a:pPr lvl="1"/>
            <a:r>
              <a:rPr lang="en-US" sz="2000" dirty="0"/>
              <a:t>A11y in Sci Project (NSF grant #2334693) developed a digital case library.</a:t>
            </a:r>
          </a:p>
          <a:p>
            <a:pPr lvl="1"/>
            <a:r>
              <a:rPr lang="en-US" sz="2000" dirty="0"/>
              <a:t>We piloted this case-study with six science high school teachers in a broader research project to cultivate teachers’ epistemic empathy for BLV students during a teacher PD setting (June – October 2025).</a:t>
            </a:r>
          </a:p>
          <a:p>
            <a:pPr lvl="1"/>
            <a:r>
              <a:rPr lang="en-US" sz="2000" dirty="0"/>
              <a:t>Teachers read stories about Rose and Captain Marvel. </a:t>
            </a:r>
          </a:p>
          <a:p>
            <a:pPr marL="0" indent="0">
              <a:buNone/>
            </a:pPr>
            <a:endParaRPr lang="en-US" sz="2400"/>
          </a:p>
        </p:txBody>
      </p:sp>
    </p:spTree>
    <p:extLst>
      <p:ext uri="{BB962C8B-B14F-4D97-AF65-F5344CB8AC3E}">
        <p14:creationId xmlns:p14="http://schemas.microsoft.com/office/powerpoint/2010/main" val="3038101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A0513-2A6B-8904-79C2-AF9536BFDCE8}"/>
              </a:ext>
            </a:extLst>
          </p:cNvPr>
          <p:cNvSpPr>
            <a:spLocks noGrp="1"/>
          </p:cNvSpPr>
          <p:nvPr>
            <p:ph type="title"/>
          </p:nvPr>
        </p:nvSpPr>
        <p:spPr>
          <a:xfrm>
            <a:off x="1016001" y="964692"/>
            <a:ext cx="9753600" cy="1188720"/>
          </a:xfrm>
        </p:spPr>
        <p:txBody>
          <a:bodyPr/>
          <a:lstStyle/>
          <a:p>
            <a:r>
              <a:rPr lang="en-US"/>
              <a:t>Methods (cont.)</a:t>
            </a:r>
          </a:p>
        </p:txBody>
      </p:sp>
      <p:sp>
        <p:nvSpPr>
          <p:cNvPr id="3" name="Content Placeholder 2">
            <a:extLst>
              <a:ext uri="{FF2B5EF4-FFF2-40B4-BE49-F238E27FC236}">
                <a16:creationId xmlns:a16="http://schemas.microsoft.com/office/drawing/2014/main" id="{B70D8180-0F74-23BB-5953-E3B441F1020C}"/>
              </a:ext>
            </a:extLst>
          </p:cNvPr>
          <p:cNvSpPr>
            <a:spLocks noGrp="1"/>
          </p:cNvSpPr>
          <p:nvPr>
            <p:ph idx="1"/>
          </p:nvPr>
        </p:nvSpPr>
        <p:spPr>
          <a:xfrm>
            <a:off x="1262743" y="2264230"/>
            <a:ext cx="9506857" cy="4107542"/>
          </a:xfrm>
        </p:spPr>
        <p:txBody>
          <a:bodyPr>
            <a:normAutofit/>
          </a:bodyPr>
          <a:lstStyle/>
          <a:p>
            <a:pPr marL="228600" lvl="1" indent="0">
              <a:buNone/>
            </a:pPr>
            <a:r>
              <a:rPr lang="en-US" sz="2000"/>
              <a:t>Data collection: Semi-structured interviews  </a:t>
            </a:r>
          </a:p>
          <a:p>
            <a:pPr marL="228600" lvl="1" indent="0">
              <a:buNone/>
            </a:pPr>
            <a:r>
              <a:rPr lang="en-US" sz="2000"/>
              <a:t>Interview Questions: </a:t>
            </a:r>
          </a:p>
          <a:p>
            <a:pPr lvl="1" indent="0">
              <a:buNone/>
            </a:pPr>
            <a:r>
              <a:rPr lang="en-US" sz="1800"/>
              <a:t>1) What was your first reaction when reading those stories?</a:t>
            </a:r>
          </a:p>
          <a:p>
            <a:pPr lvl="1" indent="0">
              <a:buNone/>
            </a:pPr>
            <a:r>
              <a:rPr lang="en-US" sz="1800"/>
              <a:t>2) What parts of these stories (i.e., case studies) made you pause or reflect more deeply?</a:t>
            </a:r>
          </a:p>
          <a:p>
            <a:pPr lvl="1" indent="0">
              <a:buNone/>
            </a:pPr>
            <a:r>
              <a:rPr lang="en-US" sz="1800"/>
              <a:t>3) Did these stories change how you see your role as a science teacher in supporting disabled students? If so, how?</a:t>
            </a:r>
          </a:p>
          <a:p>
            <a:pPr lvl="1" indent="0">
              <a:buNone/>
            </a:pPr>
            <a:r>
              <a:rPr lang="en-US" sz="1800"/>
              <a:t>4) If you were to share one of those stories with a colleague or administrator, what message would you want them to hear?</a:t>
            </a:r>
          </a:p>
          <a:p>
            <a:pPr indent="0">
              <a:buNone/>
            </a:pPr>
            <a:r>
              <a:rPr lang="en-US" sz="2000"/>
              <a:t>Data Analysis: In vivo coding (Saldaña, 2021) to reveal patterns and expressions in teachers’ language during the interview.  </a:t>
            </a:r>
          </a:p>
          <a:p>
            <a:pPr lvl="1" indent="0">
              <a:buNone/>
            </a:pPr>
            <a:endParaRPr lang="en-US" sz="2000"/>
          </a:p>
        </p:txBody>
      </p:sp>
    </p:spTree>
    <p:extLst>
      <p:ext uri="{BB962C8B-B14F-4D97-AF65-F5344CB8AC3E}">
        <p14:creationId xmlns:p14="http://schemas.microsoft.com/office/powerpoint/2010/main" val="2734103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26B51-8C88-C36C-6935-4196D0997AD8}"/>
              </a:ext>
            </a:extLst>
          </p:cNvPr>
          <p:cNvSpPr>
            <a:spLocks noGrp="1"/>
          </p:cNvSpPr>
          <p:nvPr>
            <p:ph type="title"/>
          </p:nvPr>
        </p:nvSpPr>
        <p:spPr/>
        <p:txBody>
          <a:bodyPr/>
          <a:lstStyle/>
          <a:p>
            <a:r>
              <a:rPr lang="en-US"/>
              <a:t>Findings </a:t>
            </a:r>
          </a:p>
        </p:txBody>
      </p:sp>
      <p:sp>
        <p:nvSpPr>
          <p:cNvPr id="3" name="Content Placeholder 2">
            <a:extLst>
              <a:ext uri="{FF2B5EF4-FFF2-40B4-BE49-F238E27FC236}">
                <a16:creationId xmlns:a16="http://schemas.microsoft.com/office/drawing/2014/main" id="{42B02AC4-ADCF-AC9A-054B-5979ADC92AD4}"/>
              </a:ext>
            </a:extLst>
          </p:cNvPr>
          <p:cNvSpPr>
            <a:spLocks noGrp="1"/>
          </p:cNvSpPr>
          <p:nvPr>
            <p:ph idx="1"/>
          </p:nvPr>
        </p:nvSpPr>
        <p:spPr/>
        <p:txBody>
          <a:bodyPr vert="horz" lIns="91440" tIns="45720" rIns="91440" bIns="45720" rtlCol="0" anchor="t">
            <a:normAutofit/>
          </a:bodyPr>
          <a:lstStyle/>
          <a:p>
            <a:pPr marL="0" indent="0">
              <a:buNone/>
            </a:pPr>
            <a:r>
              <a:rPr lang="en-US" sz="2400" dirty="0"/>
              <a:t>How do teachers respond to the case stories in a professional development (PD) setting?</a:t>
            </a:r>
          </a:p>
          <a:p>
            <a:pPr lvl="1"/>
            <a:r>
              <a:rPr lang="en-US" sz="2400" dirty="0"/>
              <a:t>Empathize with what students feel</a:t>
            </a:r>
          </a:p>
          <a:p>
            <a:pPr lvl="1"/>
            <a:r>
              <a:rPr lang="en-US" sz="2400" dirty="0"/>
              <a:t>Understand teacher responses</a:t>
            </a:r>
          </a:p>
          <a:p>
            <a:pPr lvl="1"/>
            <a:r>
              <a:rPr lang="en-US" sz="2400" dirty="0"/>
              <a:t>Reflect on their own teaching</a:t>
            </a:r>
          </a:p>
        </p:txBody>
      </p:sp>
    </p:spTree>
    <p:extLst>
      <p:ext uri="{BB962C8B-B14F-4D97-AF65-F5344CB8AC3E}">
        <p14:creationId xmlns:p14="http://schemas.microsoft.com/office/powerpoint/2010/main" val="1631701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39EC9-CE3C-D99E-B4F4-FA4FD717B3F3}"/>
              </a:ext>
            </a:extLst>
          </p:cNvPr>
          <p:cNvSpPr>
            <a:spLocks noGrp="1"/>
          </p:cNvSpPr>
          <p:nvPr>
            <p:ph type="title"/>
          </p:nvPr>
        </p:nvSpPr>
        <p:spPr/>
        <p:txBody>
          <a:bodyPr/>
          <a:lstStyle/>
          <a:p>
            <a:r>
              <a:rPr lang="en-US"/>
              <a:t>Findings (cont.) </a:t>
            </a:r>
          </a:p>
        </p:txBody>
      </p:sp>
      <p:sp>
        <p:nvSpPr>
          <p:cNvPr id="3" name="Content Placeholder 2">
            <a:extLst>
              <a:ext uri="{FF2B5EF4-FFF2-40B4-BE49-F238E27FC236}">
                <a16:creationId xmlns:a16="http://schemas.microsoft.com/office/drawing/2014/main" id="{836AC953-BD4D-4CFD-FE1D-AEDE4232C487}"/>
              </a:ext>
            </a:extLst>
          </p:cNvPr>
          <p:cNvSpPr>
            <a:spLocks noGrp="1"/>
          </p:cNvSpPr>
          <p:nvPr>
            <p:ph idx="1"/>
          </p:nvPr>
        </p:nvSpPr>
        <p:spPr>
          <a:xfrm>
            <a:off x="2133600" y="2638044"/>
            <a:ext cx="7827264" cy="3255264"/>
          </a:xfrm>
        </p:spPr>
        <p:txBody>
          <a:bodyPr vert="horz" lIns="91440" tIns="45720" rIns="91440" bIns="45720" rtlCol="0" anchor="t">
            <a:normAutofit fontScale="62500" lnSpcReduction="20000"/>
          </a:bodyPr>
          <a:lstStyle/>
          <a:p>
            <a:pPr marL="0" indent="0">
              <a:buNone/>
            </a:pPr>
            <a:r>
              <a:rPr lang="en-US" sz="2900" dirty="0"/>
              <a:t>Empathize with what students feel</a:t>
            </a:r>
          </a:p>
          <a:p>
            <a:pPr marL="0" indent="0">
              <a:buNone/>
            </a:pPr>
            <a:r>
              <a:rPr lang="en-US" sz="2900" dirty="0"/>
              <a:t>Excerpt example 1:</a:t>
            </a:r>
          </a:p>
          <a:p>
            <a:pPr marL="457200" lvl="1" indent="0">
              <a:buNone/>
            </a:pPr>
            <a:r>
              <a:rPr lang="en-US" sz="3200" b="1" dirty="0"/>
              <a:t>My heart broke </a:t>
            </a:r>
            <a:r>
              <a:rPr lang="en-US" sz="3200" dirty="0"/>
              <a:t>for them [Rose &amp; Captain Marvel]. I guess you could just </a:t>
            </a:r>
            <a:r>
              <a:rPr lang="en-US" sz="3200" b="1" dirty="0"/>
              <a:t>feel the frustration</a:t>
            </a:r>
            <a:r>
              <a:rPr lang="en-US" sz="3200" dirty="0"/>
              <a:t>. So, Rose’s story, that one was </a:t>
            </a:r>
            <a:r>
              <a:rPr lang="en-US" sz="3200" b="1" dirty="0"/>
              <a:t>sad to me </a:t>
            </a:r>
            <a:r>
              <a:rPr lang="en-US" sz="3200" dirty="0"/>
              <a:t>because you could tell she loved math and she almost kind of wanted to please her teacher and be like, “no, it’s okay, I don’t mind doing this extra work.” …So I think that </a:t>
            </a:r>
            <a:r>
              <a:rPr lang="en-US" sz="3200" b="1" dirty="0"/>
              <a:t>helped to remind me</a:t>
            </a:r>
            <a:r>
              <a:rPr lang="en-US" sz="3200" dirty="0"/>
              <a:t> that you need </a:t>
            </a:r>
            <a:r>
              <a:rPr lang="en-US" sz="3200" b="1" dirty="0"/>
              <a:t>to make sure you're using the accommodations for the student </a:t>
            </a:r>
            <a:r>
              <a:rPr lang="en-US" sz="3200" dirty="0"/>
              <a:t>and </a:t>
            </a:r>
            <a:r>
              <a:rPr lang="en-US" sz="3200" b="1" dirty="0"/>
              <a:t>not putting extra work </a:t>
            </a:r>
            <a:r>
              <a:rPr lang="en-US" sz="3200" dirty="0"/>
              <a:t>on them, to </a:t>
            </a:r>
            <a:r>
              <a:rPr lang="en-US" sz="3200" b="1" dirty="0"/>
              <a:t>not exclude the student </a:t>
            </a:r>
            <a:r>
              <a:rPr lang="en-US" sz="3200" dirty="0"/>
              <a:t>in the conversation and </a:t>
            </a:r>
            <a:r>
              <a:rPr lang="en-US" sz="3200" b="1" dirty="0"/>
              <a:t>make sure that the student is part of the conversation </a:t>
            </a:r>
            <a:r>
              <a:rPr lang="en-US" sz="3200" dirty="0"/>
              <a:t>about how to make the accommodations work better for them. (Esther)</a:t>
            </a:r>
          </a:p>
        </p:txBody>
      </p:sp>
    </p:spTree>
    <p:extLst>
      <p:ext uri="{BB962C8B-B14F-4D97-AF65-F5344CB8AC3E}">
        <p14:creationId xmlns:p14="http://schemas.microsoft.com/office/powerpoint/2010/main" val="544012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CFDCC-A020-0341-E4DD-8BFBE707D312}"/>
              </a:ext>
            </a:extLst>
          </p:cNvPr>
          <p:cNvSpPr>
            <a:spLocks noGrp="1"/>
          </p:cNvSpPr>
          <p:nvPr>
            <p:ph type="title"/>
          </p:nvPr>
        </p:nvSpPr>
        <p:spPr/>
        <p:txBody>
          <a:bodyPr/>
          <a:lstStyle/>
          <a:p>
            <a:r>
              <a:rPr lang="en-US"/>
              <a:t>Findings (cont. 1)</a:t>
            </a:r>
          </a:p>
        </p:txBody>
      </p:sp>
      <p:sp>
        <p:nvSpPr>
          <p:cNvPr id="3" name="Content Placeholder 2">
            <a:extLst>
              <a:ext uri="{FF2B5EF4-FFF2-40B4-BE49-F238E27FC236}">
                <a16:creationId xmlns:a16="http://schemas.microsoft.com/office/drawing/2014/main" id="{452AEC65-D591-7F60-C245-4A35E6CF06D2}"/>
              </a:ext>
            </a:extLst>
          </p:cNvPr>
          <p:cNvSpPr>
            <a:spLocks noGrp="1"/>
          </p:cNvSpPr>
          <p:nvPr>
            <p:ph idx="1"/>
          </p:nvPr>
        </p:nvSpPr>
        <p:spPr>
          <a:xfrm>
            <a:off x="2145792" y="2638044"/>
            <a:ext cx="7815072" cy="3255264"/>
          </a:xfrm>
        </p:spPr>
        <p:txBody>
          <a:bodyPr>
            <a:normAutofit fontScale="85000" lnSpcReduction="20000"/>
          </a:bodyPr>
          <a:lstStyle/>
          <a:p>
            <a:pPr marL="0" indent="0">
              <a:buNone/>
            </a:pPr>
            <a:r>
              <a:rPr lang="en-US" sz="2100"/>
              <a:t>Excerpt example 2: </a:t>
            </a:r>
          </a:p>
          <a:p>
            <a:pPr marL="457200" lvl="1" indent="0">
              <a:buNone/>
            </a:pPr>
            <a:r>
              <a:rPr lang="en-US" sz="2200"/>
              <a:t>Just from an empathy perspective, I just felt like—Oh my gosh, these students, </a:t>
            </a:r>
            <a:r>
              <a:rPr lang="en-US" sz="2200" b="1"/>
              <a:t>this level of frustration is so unacceptable</a:t>
            </a:r>
            <a:r>
              <a:rPr lang="en-US" sz="2200"/>
              <a:t>, and these students are being tasked with the impossible. I have not worked with BLV students, but how many other students have I been like, “Oh, just go here and get this accommodation” or “just do it this way,” without really thinking about how much extra work I might've been giving to that student. And then also how many students behind my back have been like, “This person doesn't care about me”? And I just was like, oh my gosh. </a:t>
            </a:r>
            <a:r>
              <a:rPr lang="en-US" sz="2200" b="1"/>
              <a:t>I just was devastated for them</a:t>
            </a:r>
            <a:r>
              <a:rPr lang="en-US" sz="2200"/>
              <a:t>, for them to think that their teacher doesn't care. And those are things that I just might have overlooked, </a:t>
            </a:r>
            <a:r>
              <a:rPr lang="en-US" sz="2200" b="1"/>
              <a:t>not because I don't care, but because I did not know</a:t>
            </a:r>
            <a:r>
              <a:rPr lang="en-US" sz="2200"/>
              <a:t>. (Katy)</a:t>
            </a:r>
          </a:p>
        </p:txBody>
      </p:sp>
    </p:spTree>
    <p:extLst>
      <p:ext uri="{BB962C8B-B14F-4D97-AF65-F5344CB8AC3E}">
        <p14:creationId xmlns:p14="http://schemas.microsoft.com/office/powerpoint/2010/main" val="2464471381"/>
      </p:ext>
    </p:extLst>
  </p:cSld>
  <p:clrMapOvr>
    <a:masterClrMapping/>
  </p:clrMapOvr>
</p:sld>
</file>

<file path=ppt/theme/theme1.xml><?xml version="1.0" encoding="utf-8"?>
<a:theme xmlns:a="http://schemas.openxmlformats.org/drawingml/2006/main" name="Parcel">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2071</Words>
  <Application>Microsoft Macintosh PowerPoint</Application>
  <PresentationFormat>Widescreen</PresentationFormat>
  <Paragraphs>102</Paragraphs>
  <Slides>16</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Aptos</vt:lpstr>
      <vt:lpstr>Arial</vt:lpstr>
      <vt:lpstr>Gill Sans MT</vt:lpstr>
      <vt:lpstr>Parcel</vt:lpstr>
      <vt:lpstr>Learning to Listen: High School Science Teachers Learn from Blind and Low-Vision Students through a Case Library National Science Foundation Award No. 2334693 </vt:lpstr>
      <vt:lpstr>Introduction</vt:lpstr>
      <vt:lpstr>Case Library Development</vt:lpstr>
      <vt:lpstr>Example case </vt:lpstr>
      <vt:lpstr>METHODS</vt:lpstr>
      <vt:lpstr>Methods (cont.)</vt:lpstr>
      <vt:lpstr>Findings </vt:lpstr>
      <vt:lpstr>Findings (cont.) </vt:lpstr>
      <vt:lpstr>Findings (cont. 1)</vt:lpstr>
      <vt:lpstr>Findings (cont. 2)</vt:lpstr>
      <vt:lpstr>Findings (cont. 3)</vt:lpstr>
      <vt:lpstr>Findings (cont. 4)</vt:lpstr>
      <vt:lpstr>Discussion </vt:lpstr>
      <vt:lpstr>Conclusion</vt:lpstr>
      <vt:lpstr>Acknowledgement</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Syifa, Mutia</dc:creator>
  <cp:lastModifiedBy>Shaheen, Natalie</cp:lastModifiedBy>
  <cp:revision>174</cp:revision>
  <dcterms:created xsi:type="dcterms:W3CDTF">2025-08-27T17:05:41Z</dcterms:created>
  <dcterms:modified xsi:type="dcterms:W3CDTF">2025-09-05T19:33:33Z</dcterms:modified>
</cp:coreProperties>
</file>