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B9CA88-508D-4C40-883F-568302DB237B}" v="54" dt="2026-03-10T15:58:49.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3"/>
  </p:normalViewPr>
  <p:slideViewPr>
    <p:cSldViewPr snapToGrid="0">
      <p:cViewPr varScale="1">
        <p:scale>
          <a:sx n="133" d="100"/>
          <a:sy n="133" d="100"/>
        </p:scale>
        <p:origin x="224"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heen, Natalie" userId="d9592e37-7d55-48af-bb05-c3a98530d6fb" providerId="ADAL" clId="{AE543542-C2ED-5B4D-AB10-8C9B40F7E14A}"/>
    <pc:docChg chg="custSel modSld">
      <pc:chgData name="Shaheen, Natalie" userId="d9592e37-7d55-48af-bb05-c3a98530d6fb" providerId="ADAL" clId="{AE543542-C2ED-5B4D-AB10-8C9B40F7E14A}" dt="2026-03-12T11:59:02.609" v="20" actId="207"/>
      <pc:docMkLst>
        <pc:docMk/>
      </pc:docMkLst>
      <pc:sldChg chg="modSp mod">
        <pc:chgData name="Shaheen, Natalie" userId="d9592e37-7d55-48af-bb05-c3a98530d6fb" providerId="ADAL" clId="{AE543542-C2ED-5B4D-AB10-8C9B40F7E14A}" dt="2026-03-12T11:57:37.233" v="2" actId="207"/>
        <pc:sldMkLst>
          <pc:docMk/>
          <pc:sldMk cId="3522848020" sldId="257"/>
        </pc:sldMkLst>
        <pc:spChg chg="mod">
          <ac:chgData name="Shaheen, Natalie" userId="d9592e37-7d55-48af-bb05-c3a98530d6fb" providerId="ADAL" clId="{AE543542-C2ED-5B4D-AB10-8C9B40F7E14A}" dt="2026-03-12T11:57:33.879" v="1" actId="207"/>
          <ac:spMkLst>
            <pc:docMk/>
            <pc:sldMk cId="3522848020" sldId="257"/>
            <ac:spMk id="5" creationId="{50C68A33-E7EE-B6EC-EEEE-9270785CDD66}"/>
          </ac:spMkLst>
        </pc:spChg>
        <pc:spChg chg="mod">
          <ac:chgData name="Shaheen, Natalie" userId="d9592e37-7d55-48af-bb05-c3a98530d6fb" providerId="ADAL" clId="{AE543542-C2ED-5B4D-AB10-8C9B40F7E14A}" dt="2026-03-12T11:57:37.233" v="2" actId="207"/>
          <ac:spMkLst>
            <pc:docMk/>
            <pc:sldMk cId="3522848020" sldId="257"/>
            <ac:spMk id="10" creationId="{56259EBF-9960-0B20-3107-3E0E712E997B}"/>
          </ac:spMkLst>
        </pc:spChg>
      </pc:sldChg>
      <pc:sldChg chg="modSp mod">
        <pc:chgData name="Shaheen, Natalie" userId="d9592e37-7d55-48af-bb05-c3a98530d6fb" providerId="ADAL" clId="{AE543542-C2ED-5B4D-AB10-8C9B40F7E14A}" dt="2026-03-12T11:57:44.588" v="4" actId="207"/>
        <pc:sldMkLst>
          <pc:docMk/>
          <pc:sldMk cId="2064863424" sldId="258"/>
        </pc:sldMkLst>
        <pc:spChg chg="mod">
          <ac:chgData name="Shaheen, Natalie" userId="d9592e37-7d55-48af-bb05-c3a98530d6fb" providerId="ADAL" clId="{AE543542-C2ED-5B4D-AB10-8C9B40F7E14A}" dt="2026-03-12T11:57:41.468" v="3" actId="207"/>
          <ac:spMkLst>
            <pc:docMk/>
            <pc:sldMk cId="2064863424" sldId="258"/>
            <ac:spMk id="8" creationId="{9FC026ED-1B7D-A66E-6B76-E6079DEE1925}"/>
          </ac:spMkLst>
        </pc:spChg>
        <pc:spChg chg="mod">
          <ac:chgData name="Shaheen, Natalie" userId="d9592e37-7d55-48af-bb05-c3a98530d6fb" providerId="ADAL" clId="{AE543542-C2ED-5B4D-AB10-8C9B40F7E14A}" dt="2026-03-12T11:57:44.588" v="4" actId="207"/>
          <ac:spMkLst>
            <pc:docMk/>
            <pc:sldMk cId="2064863424" sldId="258"/>
            <ac:spMk id="11" creationId="{71F81201-F82F-BD9F-12CB-F3DE529753C6}"/>
          </ac:spMkLst>
        </pc:spChg>
      </pc:sldChg>
      <pc:sldChg chg="modSp mod">
        <pc:chgData name="Shaheen, Natalie" userId="d9592e37-7d55-48af-bb05-c3a98530d6fb" providerId="ADAL" clId="{AE543542-C2ED-5B4D-AB10-8C9B40F7E14A}" dt="2026-03-12T11:57:27.985" v="0" actId="207"/>
        <pc:sldMkLst>
          <pc:docMk/>
          <pc:sldMk cId="2407235981" sldId="259"/>
        </pc:sldMkLst>
        <pc:spChg chg="mod">
          <ac:chgData name="Shaheen, Natalie" userId="d9592e37-7d55-48af-bb05-c3a98530d6fb" providerId="ADAL" clId="{AE543542-C2ED-5B4D-AB10-8C9B40F7E14A}" dt="2026-03-12T11:57:27.985" v="0" actId="207"/>
          <ac:spMkLst>
            <pc:docMk/>
            <pc:sldMk cId="2407235981" sldId="259"/>
            <ac:spMk id="3" creationId="{E3481A34-877B-3D9C-1F21-9CE76110E3F8}"/>
          </ac:spMkLst>
        </pc:spChg>
      </pc:sldChg>
      <pc:sldChg chg="modSp mod">
        <pc:chgData name="Shaheen, Natalie" userId="d9592e37-7d55-48af-bb05-c3a98530d6fb" providerId="ADAL" clId="{AE543542-C2ED-5B4D-AB10-8C9B40F7E14A}" dt="2026-03-12T11:57:50.660" v="5" actId="207"/>
        <pc:sldMkLst>
          <pc:docMk/>
          <pc:sldMk cId="1491319545" sldId="260"/>
        </pc:sldMkLst>
        <pc:spChg chg="mod">
          <ac:chgData name="Shaheen, Natalie" userId="d9592e37-7d55-48af-bb05-c3a98530d6fb" providerId="ADAL" clId="{AE543542-C2ED-5B4D-AB10-8C9B40F7E14A}" dt="2026-03-12T11:57:50.660" v="5" actId="207"/>
          <ac:spMkLst>
            <pc:docMk/>
            <pc:sldMk cId="1491319545" sldId="260"/>
            <ac:spMk id="3" creationId="{974E4070-2B9D-2AD3-0718-8EC7D5DD7B01}"/>
          </ac:spMkLst>
        </pc:spChg>
      </pc:sldChg>
      <pc:sldChg chg="modSp mod">
        <pc:chgData name="Shaheen, Natalie" userId="d9592e37-7d55-48af-bb05-c3a98530d6fb" providerId="ADAL" clId="{AE543542-C2ED-5B4D-AB10-8C9B40F7E14A}" dt="2026-03-12T11:57:59.350" v="7" actId="207"/>
        <pc:sldMkLst>
          <pc:docMk/>
          <pc:sldMk cId="746958609" sldId="263"/>
        </pc:sldMkLst>
        <pc:spChg chg="mod">
          <ac:chgData name="Shaheen, Natalie" userId="d9592e37-7d55-48af-bb05-c3a98530d6fb" providerId="ADAL" clId="{AE543542-C2ED-5B4D-AB10-8C9B40F7E14A}" dt="2026-03-12T11:57:56.215" v="6" actId="207"/>
          <ac:spMkLst>
            <pc:docMk/>
            <pc:sldMk cId="746958609" sldId="263"/>
            <ac:spMk id="3" creationId="{7F7B73BC-8539-B25F-896E-E16D3988F407}"/>
          </ac:spMkLst>
        </pc:spChg>
        <pc:spChg chg="mod">
          <ac:chgData name="Shaheen, Natalie" userId="d9592e37-7d55-48af-bb05-c3a98530d6fb" providerId="ADAL" clId="{AE543542-C2ED-5B4D-AB10-8C9B40F7E14A}" dt="2026-03-12T11:57:59.350" v="7" actId="207"/>
          <ac:spMkLst>
            <pc:docMk/>
            <pc:sldMk cId="746958609" sldId="263"/>
            <ac:spMk id="4" creationId="{2DB6C029-841D-5FF3-242F-08BED2BB4F65}"/>
          </ac:spMkLst>
        </pc:spChg>
      </pc:sldChg>
      <pc:sldChg chg="modSp mod">
        <pc:chgData name="Shaheen, Natalie" userId="d9592e37-7d55-48af-bb05-c3a98530d6fb" providerId="ADAL" clId="{AE543542-C2ED-5B4D-AB10-8C9B40F7E14A}" dt="2026-03-12T11:58:03.488" v="8" actId="207"/>
        <pc:sldMkLst>
          <pc:docMk/>
          <pc:sldMk cId="1549633350" sldId="264"/>
        </pc:sldMkLst>
        <pc:spChg chg="mod">
          <ac:chgData name="Shaheen, Natalie" userId="d9592e37-7d55-48af-bb05-c3a98530d6fb" providerId="ADAL" clId="{AE543542-C2ED-5B4D-AB10-8C9B40F7E14A}" dt="2026-03-12T11:58:03.488" v="8" actId="207"/>
          <ac:spMkLst>
            <pc:docMk/>
            <pc:sldMk cId="1549633350" sldId="264"/>
            <ac:spMk id="3" creationId="{0AADCEBE-C474-339F-7423-AEC8A142D300}"/>
          </ac:spMkLst>
        </pc:spChg>
      </pc:sldChg>
      <pc:sldChg chg="modSp mod">
        <pc:chgData name="Shaheen, Natalie" userId="d9592e37-7d55-48af-bb05-c3a98530d6fb" providerId="ADAL" clId="{AE543542-C2ED-5B4D-AB10-8C9B40F7E14A}" dt="2026-03-12T11:58:23.354" v="10" actId="207"/>
        <pc:sldMkLst>
          <pc:docMk/>
          <pc:sldMk cId="670804701" sldId="265"/>
        </pc:sldMkLst>
        <pc:graphicFrameChg chg="modGraphic">
          <ac:chgData name="Shaheen, Natalie" userId="d9592e37-7d55-48af-bb05-c3a98530d6fb" providerId="ADAL" clId="{AE543542-C2ED-5B4D-AB10-8C9B40F7E14A}" dt="2026-03-12T11:58:23.354" v="10" actId="207"/>
          <ac:graphicFrameMkLst>
            <pc:docMk/>
            <pc:sldMk cId="670804701" sldId="265"/>
            <ac:graphicFrameMk id="5" creationId="{309E6682-620B-C107-1909-CC2870CC3BE3}"/>
          </ac:graphicFrameMkLst>
        </pc:graphicFrameChg>
      </pc:sldChg>
      <pc:sldChg chg="modSp mod">
        <pc:chgData name="Shaheen, Natalie" userId="d9592e37-7d55-48af-bb05-c3a98530d6fb" providerId="ADAL" clId="{AE543542-C2ED-5B4D-AB10-8C9B40F7E14A}" dt="2026-03-12T11:58:27.006" v="11" actId="207"/>
        <pc:sldMkLst>
          <pc:docMk/>
          <pc:sldMk cId="138676272" sldId="266"/>
        </pc:sldMkLst>
        <pc:spChg chg="mod">
          <ac:chgData name="Shaheen, Natalie" userId="d9592e37-7d55-48af-bb05-c3a98530d6fb" providerId="ADAL" clId="{AE543542-C2ED-5B4D-AB10-8C9B40F7E14A}" dt="2026-03-12T11:58:27.006" v="11" actId="207"/>
          <ac:spMkLst>
            <pc:docMk/>
            <pc:sldMk cId="138676272" sldId="266"/>
            <ac:spMk id="3" creationId="{764AF282-A4AD-D8E8-6DDF-98330047CAD9}"/>
          </ac:spMkLst>
        </pc:spChg>
      </pc:sldChg>
      <pc:sldChg chg="modSp mod">
        <pc:chgData name="Shaheen, Natalie" userId="d9592e37-7d55-48af-bb05-c3a98530d6fb" providerId="ADAL" clId="{AE543542-C2ED-5B4D-AB10-8C9B40F7E14A}" dt="2026-03-12T11:58:08.426" v="9" actId="207"/>
        <pc:sldMkLst>
          <pc:docMk/>
          <pc:sldMk cId="2449937077" sldId="267"/>
        </pc:sldMkLst>
        <pc:spChg chg="mod">
          <ac:chgData name="Shaheen, Natalie" userId="d9592e37-7d55-48af-bb05-c3a98530d6fb" providerId="ADAL" clId="{AE543542-C2ED-5B4D-AB10-8C9B40F7E14A}" dt="2026-03-12T11:58:08.426" v="9" actId="207"/>
          <ac:spMkLst>
            <pc:docMk/>
            <pc:sldMk cId="2449937077" sldId="267"/>
            <ac:spMk id="3" creationId="{BFCF3198-6FBF-337A-5723-DB400B11484D}"/>
          </ac:spMkLst>
        </pc:spChg>
      </pc:sldChg>
      <pc:sldChg chg="modSp mod">
        <pc:chgData name="Shaheen, Natalie" userId="d9592e37-7d55-48af-bb05-c3a98530d6fb" providerId="ADAL" clId="{AE543542-C2ED-5B4D-AB10-8C9B40F7E14A}" dt="2026-03-12T11:58:30.893" v="12" actId="207"/>
        <pc:sldMkLst>
          <pc:docMk/>
          <pc:sldMk cId="1435997844" sldId="268"/>
        </pc:sldMkLst>
        <pc:spChg chg="mod">
          <ac:chgData name="Shaheen, Natalie" userId="d9592e37-7d55-48af-bb05-c3a98530d6fb" providerId="ADAL" clId="{AE543542-C2ED-5B4D-AB10-8C9B40F7E14A}" dt="2026-03-12T11:58:30.893" v="12" actId="207"/>
          <ac:spMkLst>
            <pc:docMk/>
            <pc:sldMk cId="1435997844" sldId="268"/>
            <ac:spMk id="3" creationId="{39C976C8-2251-497E-7199-382B99907230}"/>
          </ac:spMkLst>
        </pc:spChg>
      </pc:sldChg>
      <pc:sldChg chg="modSp mod">
        <pc:chgData name="Shaheen, Natalie" userId="d9592e37-7d55-48af-bb05-c3a98530d6fb" providerId="ADAL" clId="{AE543542-C2ED-5B4D-AB10-8C9B40F7E14A}" dt="2026-03-12T11:58:43.331" v="16" actId="20577"/>
        <pc:sldMkLst>
          <pc:docMk/>
          <pc:sldMk cId="2760839661" sldId="269"/>
        </pc:sldMkLst>
        <pc:spChg chg="mod">
          <ac:chgData name="Shaheen, Natalie" userId="d9592e37-7d55-48af-bb05-c3a98530d6fb" providerId="ADAL" clId="{AE543542-C2ED-5B4D-AB10-8C9B40F7E14A}" dt="2026-03-12T11:58:37.866" v="13" actId="207"/>
          <ac:spMkLst>
            <pc:docMk/>
            <pc:sldMk cId="2760839661" sldId="269"/>
            <ac:spMk id="3" creationId="{D5101320-161A-EDEF-3F0D-A2C80DCED8B2}"/>
          </ac:spMkLst>
        </pc:spChg>
        <pc:spChg chg="mod">
          <ac:chgData name="Shaheen, Natalie" userId="d9592e37-7d55-48af-bb05-c3a98530d6fb" providerId="ADAL" clId="{AE543542-C2ED-5B4D-AB10-8C9B40F7E14A}" dt="2026-03-12T11:58:43.331" v="16" actId="20577"/>
          <ac:spMkLst>
            <pc:docMk/>
            <pc:sldMk cId="2760839661" sldId="269"/>
            <ac:spMk id="4" creationId="{D6869A5A-F566-EB01-C294-1696B7EF25D7}"/>
          </ac:spMkLst>
        </pc:spChg>
      </pc:sldChg>
      <pc:sldChg chg="modSp mod">
        <pc:chgData name="Shaheen, Natalie" userId="d9592e37-7d55-48af-bb05-c3a98530d6fb" providerId="ADAL" clId="{AE543542-C2ED-5B4D-AB10-8C9B40F7E14A}" dt="2026-03-12T11:58:50.642" v="17" actId="207"/>
        <pc:sldMkLst>
          <pc:docMk/>
          <pc:sldMk cId="4047811742" sldId="270"/>
        </pc:sldMkLst>
        <pc:spChg chg="mod">
          <ac:chgData name="Shaheen, Natalie" userId="d9592e37-7d55-48af-bb05-c3a98530d6fb" providerId="ADAL" clId="{AE543542-C2ED-5B4D-AB10-8C9B40F7E14A}" dt="2026-03-12T11:58:50.642" v="17" actId="207"/>
          <ac:spMkLst>
            <pc:docMk/>
            <pc:sldMk cId="4047811742" sldId="270"/>
            <ac:spMk id="5" creationId="{149E8BC4-597A-62CD-9384-189EDA4D5651}"/>
          </ac:spMkLst>
        </pc:spChg>
      </pc:sldChg>
      <pc:sldChg chg="modSp mod">
        <pc:chgData name="Shaheen, Natalie" userId="d9592e37-7d55-48af-bb05-c3a98530d6fb" providerId="ADAL" clId="{AE543542-C2ED-5B4D-AB10-8C9B40F7E14A}" dt="2026-03-12T11:58:54.545" v="18" actId="207"/>
        <pc:sldMkLst>
          <pc:docMk/>
          <pc:sldMk cId="3340032941" sldId="271"/>
        </pc:sldMkLst>
        <pc:spChg chg="mod">
          <ac:chgData name="Shaheen, Natalie" userId="d9592e37-7d55-48af-bb05-c3a98530d6fb" providerId="ADAL" clId="{AE543542-C2ED-5B4D-AB10-8C9B40F7E14A}" dt="2026-03-12T11:58:54.545" v="18" actId="207"/>
          <ac:spMkLst>
            <pc:docMk/>
            <pc:sldMk cId="3340032941" sldId="271"/>
            <ac:spMk id="3" creationId="{E0736A6C-8EF6-D439-8A99-A240F359F52E}"/>
          </ac:spMkLst>
        </pc:spChg>
      </pc:sldChg>
      <pc:sldChg chg="modSp mod">
        <pc:chgData name="Shaheen, Natalie" userId="d9592e37-7d55-48af-bb05-c3a98530d6fb" providerId="ADAL" clId="{AE543542-C2ED-5B4D-AB10-8C9B40F7E14A}" dt="2026-03-12T11:58:58.414" v="19" actId="207"/>
        <pc:sldMkLst>
          <pc:docMk/>
          <pc:sldMk cId="3293164145" sldId="272"/>
        </pc:sldMkLst>
        <pc:spChg chg="mod">
          <ac:chgData name="Shaheen, Natalie" userId="d9592e37-7d55-48af-bb05-c3a98530d6fb" providerId="ADAL" clId="{AE543542-C2ED-5B4D-AB10-8C9B40F7E14A}" dt="2026-03-12T11:58:58.414" v="19" actId="207"/>
          <ac:spMkLst>
            <pc:docMk/>
            <pc:sldMk cId="3293164145" sldId="272"/>
            <ac:spMk id="3" creationId="{5CF28DA6-B5E2-11D4-19CB-787B52CB6F74}"/>
          </ac:spMkLst>
        </pc:spChg>
      </pc:sldChg>
      <pc:sldChg chg="modSp mod">
        <pc:chgData name="Shaheen, Natalie" userId="d9592e37-7d55-48af-bb05-c3a98530d6fb" providerId="ADAL" clId="{AE543542-C2ED-5B4D-AB10-8C9B40F7E14A}" dt="2026-03-12T11:59:02.609" v="20" actId="207"/>
        <pc:sldMkLst>
          <pc:docMk/>
          <pc:sldMk cId="3399189312" sldId="274"/>
        </pc:sldMkLst>
        <pc:spChg chg="mod">
          <ac:chgData name="Shaheen, Natalie" userId="d9592e37-7d55-48af-bb05-c3a98530d6fb" providerId="ADAL" clId="{AE543542-C2ED-5B4D-AB10-8C9B40F7E14A}" dt="2026-03-12T11:59:02.609" v="20" actId="207"/>
          <ac:spMkLst>
            <pc:docMk/>
            <pc:sldMk cId="3399189312" sldId="274"/>
            <ac:spMk id="3" creationId="{B4C5B8CD-B260-5B99-85A1-45C535526AAC}"/>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 black background with white text&#10;&#10;AI-generated content may be incorrect.">
            <a:extLst>
              <a:ext uri="{FF2B5EF4-FFF2-40B4-BE49-F238E27FC236}">
                <a16:creationId xmlns:a16="http://schemas.microsoft.com/office/drawing/2014/main" id="{F8B81BCC-08A7-0C19-8E2E-FCFA00254FFF}"/>
              </a:ext>
            </a:extLst>
          </p:cNvPr>
          <p:cNvPicPr>
            <a:picLocks noChangeAspect="1"/>
          </p:cNvPicPr>
          <p:nvPr userDrawn="1"/>
        </p:nvPicPr>
        <p:blipFill>
          <a:blip r:embed="rId2"/>
          <a:stretch>
            <a:fillRect/>
          </a:stretch>
        </p:blipFill>
        <p:spPr>
          <a:xfrm>
            <a:off x="636510" y="3237039"/>
            <a:ext cx="2636391" cy="2066479"/>
          </a:xfrm>
          <a:prstGeom prst="rect">
            <a:avLst/>
          </a:prstGeom>
        </p:spPr>
      </p:pic>
      <p:pic>
        <p:nvPicPr>
          <p:cNvPr id="12" name="Picture 11" descr="A qr code on a purple background&#10;&#10;AI-generated content may be incorrect.">
            <a:extLst>
              <a:ext uri="{FF2B5EF4-FFF2-40B4-BE49-F238E27FC236}">
                <a16:creationId xmlns:a16="http://schemas.microsoft.com/office/drawing/2014/main" id="{0786A46C-0ABF-DCBE-815C-5354166A1207}"/>
              </a:ext>
            </a:extLst>
          </p:cNvPr>
          <p:cNvPicPr>
            <a:picLocks noChangeAspect="1"/>
          </p:cNvPicPr>
          <p:nvPr userDrawn="1"/>
        </p:nvPicPr>
        <p:blipFill>
          <a:blip r:embed="rId3"/>
          <a:srcRect l="4440" t="5416" r="4612" b="4853"/>
          <a:stretch>
            <a:fillRect/>
          </a:stretch>
        </p:blipFill>
        <p:spPr>
          <a:xfrm>
            <a:off x="8793976" y="3493471"/>
            <a:ext cx="2523128" cy="2489388"/>
          </a:xfrm>
          <a:prstGeom prst="rect">
            <a:avLst/>
          </a:prstGeom>
        </p:spPr>
      </p:pic>
      <p:pic>
        <p:nvPicPr>
          <p:cNvPr id="15" name="Picture 14" descr="National Science Foundation logo">
            <a:extLst>
              <a:ext uri="{FF2B5EF4-FFF2-40B4-BE49-F238E27FC236}">
                <a16:creationId xmlns:a16="http://schemas.microsoft.com/office/drawing/2014/main" id="{D45DB9F4-40A1-EA4F-A9BA-D7777B40109A}"/>
              </a:ext>
            </a:extLst>
          </p:cNvPr>
          <p:cNvPicPr>
            <a:picLocks noChangeAspect="1"/>
          </p:cNvPicPr>
          <p:nvPr userDrawn="1"/>
        </p:nvPicPr>
        <p:blipFill>
          <a:blip r:embed="rId4"/>
          <a:stretch>
            <a:fillRect/>
          </a:stretch>
        </p:blipFill>
        <p:spPr>
          <a:xfrm>
            <a:off x="10954002" y="5614374"/>
            <a:ext cx="1320626" cy="1320626"/>
          </a:xfrm>
          <a:prstGeom prst="rect">
            <a:avLst/>
          </a:prstGeom>
        </p:spPr>
      </p:pic>
    </p:spTree>
    <p:extLst>
      <p:ext uri="{BB962C8B-B14F-4D97-AF65-F5344CB8AC3E}">
        <p14:creationId xmlns:p14="http://schemas.microsoft.com/office/powerpoint/2010/main" val="177733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78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3/12/26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851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807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3/12/26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438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86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3/12/26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735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3/12/26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310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3/12/26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288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3/12/26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98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6907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3/12/26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0255611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11ys.org/case-library/"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2EAA-E23B-54B5-1A05-30D4D551CDA9}"/>
              </a:ext>
            </a:extLst>
          </p:cNvPr>
          <p:cNvSpPr>
            <a:spLocks noGrp="1"/>
          </p:cNvSpPr>
          <p:nvPr>
            <p:ph type="ctrTitle"/>
          </p:nvPr>
        </p:nvSpPr>
        <p:spPr/>
        <p:txBody>
          <a:bodyPr>
            <a:normAutofit/>
          </a:bodyPr>
          <a:lstStyle/>
          <a:p>
            <a:r>
              <a:rPr lang="en-US" sz="4000" dirty="0"/>
              <a:t>Cultivating A11y-ship Through Case-Based Learning</a:t>
            </a:r>
          </a:p>
        </p:txBody>
      </p:sp>
      <p:sp>
        <p:nvSpPr>
          <p:cNvPr id="3" name="Subtitle 2">
            <a:extLst>
              <a:ext uri="{FF2B5EF4-FFF2-40B4-BE49-F238E27FC236}">
                <a16:creationId xmlns:a16="http://schemas.microsoft.com/office/drawing/2014/main" id="{5E8618E8-6AFE-9E31-69BF-90DDFE547E0F}"/>
              </a:ext>
            </a:extLst>
          </p:cNvPr>
          <p:cNvSpPr>
            <a:spLocks noGrp="1"/>
          </p:cNvSpPr>
          <p:nvPr>
            <p:ph type="subTitle" idx="1"/>
          </p:nvPr>
        </p:nvSpPr>
        <p:spPr/>
        <p:txBody>
          <a:bodyPr>
            <a:normAutofit/>
          </a:bodyPr>
          <a:lstStyle/>
          <a:p>
            <a:r>
              <a:rPr lang="en-US" sz="3000" dirty="0">
                <a:solidFill>
                  <a:schemeClr val="accent5"/>
                </a:solidFill>
              </a:rPr>
              <a:t>A Work in progress</a:t>
            </a:r>
          </a:p>
        </p:txBody>
      </p:sp>
      <p:sp>
        <p:nvSpPr>
          <p:cNvPr id="4" name="Subtitle 2">
            <a:extLst>
              <a:ext uri="{FF2B5EF4-FFF2-40B4-BE49-F238E27FC236}">
                <a16:creationId xmlns:a16="http://schemas.microsoft.com/office/drawing/2014/main" id="{C5A3ED15-4AC7-E56E-1EF4-728AFA550451}"/>
              </a:ext>
            </a:extLst>
          </p:cNvPr>
          <p:cNvSpPr txBox="1">
            <a:spLocks/>
          </p:cNvSpPr>
          <p:nvPr/>
        </p:nvSpPr>
        <p:spPr>
          <a:xfrm>
            <a:off x="581191" y="5481684"/>
            <a:ext cx="5580193" cy="741146"/>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spcBef>
                <a:spcPts val="0"/>
              </a:spcBef>
              <a:spcAft>
                <a:spcPts val="0"/>
              </a:spcAft>
            </a:pPr>
            <a:r>
              <a:rPr lang="en-US" sz="2000" cap="none" dirty="0">
                <a:solidFill>
                  <a:schemeClr val="bg1"/>
                </a:solidFill>
              </a:rPr>
              <a:t>Natalie L. Shaheen, Mary Ann Wojton, Matthew Hagaman, Mutiara Syifa, &amp; Nicole White</a:t>
            </a:r>
          </a:p>
        </p:txBody>
      </p:sp>
    </p:spTree>
    <p:extLst>
      <p:ext uri="{BB962C8B-B14F-4D97-AF65-F5344CB8AC3E}">
        <p14:creationId xmlns:p14="http://schemas.microsoft.com/office/powerpoint/2010/main" val="2814741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88DD0-192D-0F87-9106-FF72E3C4F161}"/>
              </a:ext>
            </a:extLst>
          </p:cNvPr>
          <p:cNvSpPr>
            <a:spLocks noGrp="1"/>
          </p:cNvSpPr>
          <p:nvPr>
            <p:ph type="title"/>
          </p:nvPr>
        </p:nvSpPr>
        <p:spPr/>
        <p:txBody>
          <a:bodyPr>
            <a:normAutofit/>
          </a:bodyPr>
          <a:lstStyle/>
          <a:p>
            <a:r>
              <a:rPr lang="en-US" sz="3000" dirty="0"/>
              <a:t>WK 1 Asynchronous Lab</a:t>
            </a:r>
          </a:p>
        </p:txBody>
      </p:sp>
      <p:sp>
        <p:nvSpPr>
          <p:cNvPr id="3" name="Content Placeholder 2">
            <a:extLst>
              <a:ext uri="{FF2B5EF4-FFF2-40B4-BE49-F238E27FC236}">
                <a16:creationId xmlns:a16="http://schemas.microsoft.com/office/drawing/2014/main" id="{BFCF3198-6FBF-337A-5723-DB400B11484D}"/>
              </a:ext>
            </a:extLst>
          </p:cNvPr>
          <p:cNvSpPr>
            <a:spLocks noGrp="1"/>
          </p:cNvSpPr>
          <p:nvPr>
            <p:ph idx="1"/>
          </p:nvPr>
        </p:nvSpPr>
        <p:spPr>
          <a:xfrm>
            <a:off x="581192" y="1915427"/>
            <a:ext cx="11029615" cy="4697129"/>
          </a:xfrm>
        </p:spPr>
        <p:txBody>
          <a:bodyPr>
            <a:noAutofit/>
          </a:bodyPr>
          <a:lstStyle/>
          <a:p>
            <a:pPr marL="0" indent="0">
              <a:buNone/>
            </a:pPr>
            <a:r>
              <a:rPr lang="en-US" sz="2000" dirty="0">
                <a:solidFill>
                  <a:schemeClr val="tx1"/>
                </a:solidFill>
              </a:rPr>
              <a:t>You are a teacher of blind students in a suburban district in New England. You have some high achieving students on your case load this year, including Captain Marvel. She uses screen readers to access all her classes, except English and Latin where she uses Braille. You've been working hard over the first two weeks of school to get the gen ed teachers up-to-speed. But there are so many of them and only one of you.</a:t>
            </a:r>
          </a:p>
          <a:p>
            <a:pPr marL="0" indent="0">
              <a:buNone/>
            </a:pPr>
            <a:r>
              <a:rPr lang="en-US" sz="2000" dirty="0">
                <a:solidFill>
                  <a:schemeClr val="tx1"/>
                </a:solidFill>
              </a:rPr>
              <a:t>Yesterday, after school, you got a text from Captain Marvel; her biology teacher, Ms. Walsh, used an </a:t>
            </a:r>
            <a:r>
              <a:rPr lang="en-US" sz="2000" b="1" dirty="0">
                <a:solidFill>
                  <a:schemeClr val="tx1"/>
                </a:solidFill>
              </a:rPr>
              <a:t>inaccessible photosynthesis simulation </a:t>
            </a:r>
            <a:r>
              <a:rPr lang="en-US" sz="2000" dirty="0">
                <a:solidFill>
                  <a:schemeClr val="tx1"/>
                </a:solidFill>
              </a:rPr>
              <a:t>in class. According to Kylie Walsh, simulations are a large part of the bio curriculum. You've heard that the simulations Kylie is using are an accessibility dumpster fire. </a:t>
            </a:r>
          </a:p>
          <a:p>
            <a:pPr marL="0" indent="0">
              <a:buNone/>
            </a:pPr>
            <a:r>
              <a:rPr lang="en-US" sz="2200" b="1" dirty="0">
                <a:solidFill>
                  <a:schemeClr val="tx1"/>
                </a:solidFill>
              </a:rPr>
              <a:t>What would you tell Ms. Walsh?</a:t>
            </a:r>
          </a:p>
          <a:p>
            <a:pPr>
              <a:spcBef>
                <a:spcPts val="0"/>
              </a:spcBef>
              <a:spcAft>
                <a:spcPts val="0"/>
              </a:spcAft>
            </a:pPr>
            <a:r>
              <a:rPr lang="en-US" sz="2200" dirty="0">
                <a:solidFill>
                  <a:schemeClr val="tx1"/>
                </a:solidFill>
              </a:rPr>
              <a:t>Assign Captain Marvel appropriate readings from the textbook instead</a:t>
            </a:r>
          </a:p>
          <a:p>
            <a:pPr>
              <a:spcBef>
                <a:spcPts val="0"/>
              </a:spcBef>
              <a:spcAft>
                <a:spcPts val="0"/>
              </a:spcAft>
            </a:pPr>
            <a:r>
              <a:rPr lang="en-US" sz="2200" dirty="0">
                <a:solidFill>
                  <a:schemeClr val="tx1"/>
                </a:solidFill>
              </a:rPr>
              <a:t>Let Captain Marvel read her independent reading book</a:t>
            </a:r>
          </a:p>
          <a:p>
            <a:pPr>
              <a:spcBef>
                <a:spcPts val="0"/>
              </a:spcBef>
              <a:spcAft>
                <a:spcPts val="0"/>
              </a:spcAft>
            </a:pPr>
            <a:r>
              <a:rPr lang="en-US" sz="2200" dirty="0">
                <a:solidFill>
                  <a:schemeClr val="tx1"/>
                </a:solidFill>
              </a:rPr>
              <a:t>You'll have Mrs. Brown, the para, help Captain Marvel do the simulations</a:t>
            </a:r>
          </a:p>
        </p:txBody>
      </p:sp>
    </p:spTree>
    <p:extLst>
      <p:ext uri="{BB962C8B-B14F-4D97-AF65-F5344CB8AC3E}">
        <p14:creationId xmlns:p14="http://schemas.microsoft.com/office/powerpoint/2010/main" val="2449937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8E814E-13FD-4EC5-9D44-C4A5E624964C}"/>
              </a:ext>
            </a:extLst>
          </p:cNvPr>
          <p:cNvSpPr>
            <a:spLocks noGrp="1"/>
          </p:cNvSpPr>
          <p:nvPr>
            <p:ph type="title"/>
          </p:nvPr>
        </p:nvSpPr>
        <p:spPr>
          <a:xfrm>
            <a:off x="581191" y="723901"/>
            <a:ext cx="10993549" cy="981629"/>
          </a:xfrm>
        </p:spPr>
        <p:txBody>
          <a:bodyPr vert="horz" lIns="91440" tIns="45720" rIns="91440" bIns="45720" rtlCol="0" anchor="b">
            <a:normAutofit/>
          </a:bodyPr>
          <a:lstStyle/>
          <a:p>
            <a:r>
              <a:rPr lang="en-US" sz="3600" dirty="0">
                <a:solidFill>
                  <a:schemeClr val="accent1"/>
                </a:solidFill>
              </a:rPr>
              <a:t>Week 2 In Class</a:t>
            </a:r>
          </a:p>
        </p:txBody>
      </p:sp>
      <p:sp>
        <p:nvSpPr>
          <p:cNvPr id="3" name="Content Placeholder 2">
            <a:extLst>
              <a:ext uri="{FF2B5EF4-FFF2-40B4-BE49-F238E27FC236}">
                <a16:creationId xmlns:a16="http://schemas.microsoft.com/office/drawing/2014/main" id="{2CD0D986-6E5E-DBDF-7F70-F9923A89F06A}"/>
              </a:ext>
            </a:extLst>
          </p:cNvPr>
          <p:cNvSpPr>
            <a:spLocks noGrp="1"/>
          </p:cNvSpPr>
          <p:nvPr>
            <p:ph sz="half" idx="1"/>
          </p:nvPr>
        </p:nvSpPr>
        <p:spPr>
          <a:xfrm>
            <a:off x="581194" y="1720578"/>
            <a:ext cx="10993546" cy="525565"/>
          </a:xfrm>
        </p:spPr>
        <p:txBody>
          <a:bodyPr vert="horz" lIns="91440" tIns="45720" rIns="91440" bIns="45720" rtlCol="0" anchor="t">
            <a:normAutofit/>
          </a:bodyPr>
          <a:lstStyle/>
          <a:p>
            <a:pPr marL="0" indent="0">
              <a:buNone/>
            </a:pPr>
            <a:r>
              <a:rPr lang="en-US" sz="2200" cap="all" dirty="0">
                <a:solidFill>
                  <a:schemeClr val="accent5"/>
                </a:solidFill>
              </a:rPr>
              <a:t>Simulation frustration; small group activity</a:t>
            </a:r>
          </a:p>
        </p:txBody>
      </p:sp>
      <p:graphicFrame>
        <p:nvGraphicFramePr>
          <p:cNvPr id="5" name="Content Placeholder 4">
            <a:extLst>
              <a:ext uri="{FF2B5EF4-FFF2-40B4-BE49-F238E27FC236}">
                <a16:creationId xmlns:a16="http://schemas.microsoft.com/office/drawing/2014/main" id="{309E6682-620B-C107-1909-CC2870CC3BE3}"/>
              </a:ext>
            </a:extLst>
          </p:cNvPr>
          <p:cNvGraphicFramePr>
            <a:graphicFrameLocks noGrp="1"/>
          </p:cNvGraphicFramePr>
          <p:nvPr>
            <p:ph sz="half" idx="2"/>
            <p:extLst>
              <p:ext uri="{D42A27DB-BD31-4B8C-83A1-F6EECF244321}">
                <p14:modId xmlns:p14="http://schemas.microsoft.com/office/powerpoint/2010/main" val="552686308"/>
              </p:ext>
            </p:extLst>
          </p:nvPr>
        </p:nvGraphicFramePr>
        <p:xfrm>
          <a:off x="673768" y="2501848"/>
          <a:ext cx="10464381" cy="3602737"/>
        </p:xfrm>
        <a:graphic>
          <a:graphicData uri="http://schemas.openxmlformats.org/drawingml/2006/table">
            <a:tbl>
              <a:tblPr firstRow="1" bandRow="1">
                <a:tableStyleId>{5C22544A-7EE6-4342-B048-85BDC9FD1C3A}</a:tableStyleId>
              </a:tblPr>
              <a:tblGrid>
                <a:gridCol w="3744837">
                  <a:extLst>
                    <a:ext uri="{9D8B030D-6E8A-4147-A177-3AD203B41FA5}">
                      <a16:colId xmlns:a16="http://schemas.microsoft.com/office/drawing/2014/main" val="1000965621"/>
                    </a:ext>
                  </a:extLst>
                </a:gridCol>
                <a:gridCol w="2239848">
                  <a:extLst>
                    <a:ext uri="{9D8B030D-6E8A-4147-A177-3AD203B41FA5}">
                      <a16:colId xmlns:a16="http://schemas.microsoft.com/office/drawing/2014/main" val="2869595147"/>
                    </a:ext>
                  </a:extLst>
                </a:gridCol>
                <a:gridCol w="2239848">
                  <a:extLst>
                    <a:ext uri="{9D8B030D-6E8A-4147-A177-3AD203B41FA5}">
                      <a16:colId xmlns:a16="http://schemas.microsoft.com/office/drawing/2014/main" val="3715743403"/>
                    </a:ext>
                  </a:extLst>
                </a:gridCol>
                <a:gridCol w="2239848">
                  <a:extLst>
                    <a:ext uri="{9D8B030D-6E8A-4147-A177-3AD203B41FA5}">
                      <a16:colId xmlns:a16="http://schemas.microsoft.com/office/drawing/2014/main" val="3157653045"/>
                    </a:ext>
                  </a:extLst>
                </a:gridCol>
              </a:tblGrid>
              <a:tr h="7541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rPr>
                        <a:t>Approach to addressing inaccessible bio sim</a:t>
                      </a:r>
                    </a:p>
                  </a:txBody>
                  <a:tcPr marL="101916" marR="101916" marT="50958" marB="50958"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rPr>
                        <a:t>Captain Marvel (Student)</a:t>
                      </a:r>
                    </a:p>
                  </a:txBody>
                  <a:tcPr marL="101916" marR="101916" marT="50958" marB="50958"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effectLst/>
                        </a:rPr>
                        <a:t>Ms. Walsh (Sci Teacher)</a:t>
                      </a:r>
                    </a:p>
                  </a:txBody>
                  <a:tcPr marL="101916" marR="101916" marT="50958" marB="50958"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effectLst/>
                        </a:rPr>
                        <a:t>Mrs. Collins (TBS)</a:t>
                      </a:r>
                    </a:p>
                  </a:txBody>
                  <a:tcPr marL="101916" marR="101916" marT="50958" marB="50958" anchor="b"/>
                </a:tc>
                <a:extLst>
                  <a:ext uri="{0D108BD9-81ED-4DB2-BD59-A6C34878D82A}">
                    <a16:rowId xmlns:a16="http://schemas.microsoft.com/office/drawing/2014/main" val="3371259469"/>
                  </a:ext>
                </a:extLst>
              </a:tr>
              <a:tr h="949519">
                <a:tc>
                  <a:txBody>
                    <a:bodyPr/>
                    <a:lstStyle/>
                    <a:p>
                      <a:pPr algn="l">
                        <a:buNone/>
                      </a:pPr>
                      <a:r>
                        <a:rPr lang="en-US" sz="2000" dirty="0">
                          <a:solidFill>
                            <a:schemeClr val="tx1"/>
                          </a:solidFill>
                          <a:effectLst/>
                        </a:rPr>
                        <a:t>Read Independent reading book or do homework</a:t>
                      </a:r>
                    </a:p>
                  </a:txBody>
                  <a:tcPr marL="101916" marR="101916" marT="50958" marB="50958" anchor="ctr"/>
                </a:tc>
                <a:tc>
                  <a:txBody>
                    <a:bodyPr/>
                    <a:lstStyle/>
                    <a:p>
                      <a:pPr>
                        <a:spcBef>
                          <a:spcPts val="0"/>
                        </a:spcBef>
                        <a:spcAft>
                          <a:spcPts val="0"/>
                        </a:spcAft>
                        <a:buNone/>
                      </a:pPr>
                      <a:r>
                        <a:rPr lang="en-US" sz="2000" dirty="0">
                          <a:solidFill>
                            <a:schemeClr val="tx1"/>
                          </a:solidFill>
                          <a:effectLst/>
                        </a:rPr>
                        <a:t>Main Challenges:</a:t>
                      </a:r>
                    </a:p>
                    <a:p>
                      <a:pPr>
                        <a:spcBef>
                          <a:spcPts val="0"/>
                        </a:spcBef>
                        <a:spcAft>
                          <a:spcPts val="0"/>
                        </a:spcAft>
                        <a:buNone/>
                      </a:pPr>
                      <a:r>
                        <a:rPr lang="en-US" sz="2000" dirty="0">
                          <a:solidFill>
                            <a:schemeClr val="tx1"/>
                          </a:solidFill>
                          <a:effectLst/>
                        </a:rPr>
                        <a:t>Feelings:</a:t>
                      </a:r>
                    </a:p>
                  </a:txBody>
                  <a:tcPr marL="21233" marR="21233" marT="21233" marB="21233" anchor="ctr"/>
                </a:tc>
                <a:tc>
                  <a:txBody>
                    <a:bodyPr/>
                    <a:lstStyle/>
                    <a:p>
                      <a:pPr>
                        <a:spcBef>
                          <a:spcPts val="0"/>
                        </a:spcBef>
                        <a:spcAft>
                          <a:spcPts val="0"/>
                        </a:spcAft>
                        <a:buNone/>
                      </a:pPr>
                      <a:r>
                        <a:rPr lang="en-US" sz="2000" dirty="0">
                          <a:solidFill>
                            <a:schemeClr val="tx1"/>
                          </a:solidFill>
                          <a:effectLst/>
                        </a:rPr>
                        <a:t>Main Challenges:</a:t>
                      </a:r>
                    </a:p>
                    <a:p>
                      <a:pPr>
                        <a:spcBef>
                          <a:spcPts val="0"/>
                        </a:spcBef>
                        <a:spcAft>
                          <a:spcPts val="0"/>
                        </a:spcAft>
                        <a:buNone/>
                      </a:pPr>
                      <a:r>
                        <a:rPr lang="en-US" sz="2000" dirty="0">
                          <a:solidFill>
                            <a:schemeClr val="tx1"/>
                          </a:solidFill>
                          <a:effectLst/>
                        </a:rPr>
                        <a:t>Feelings:</a:t>
                      </a:r>
                    </a:p>
                  </a:txBody>
                  <a:tcPr marL="21233" marR="21233" marT="21233" marB="21233" anchor="ctr"/>
                </a:tc>
                <a:tc>
                  <a:txBody>
                    <a:bodyPr/>
                    <a:lstStyle/>
                    <a:p>
                      <a:pPr>
                        <a:spcBef>
                          <a:spcPts val="0"/>
                        </a:spcBef>
                        <a:spcAft>
                          <a:spcPts val="0"/>
                        </a:spcAft>
                        <a:buNone/>
                      </a:pPr>
                      <a:r>
                        <a:rPr lang="en-US" sz="2000">
                          <a:solidFill>
                            <a:schemeClr val="tx1"/>
                          </a:solidFill>
                          <a:effectLst/>
                        </a:rPr>
                        <a:t>Main Challenges:</a:t>
                      </a:r>
                    </a:p>
                    <a:p>
                      <a:pPr>
                        <a:spcBef>
                          <a:spcPts val="0"/>
                        </a:spcBef>
                        <a:spcAft>
                          <a:spcPts val="0"/>
                        </a:spcAft>
                        <a:buNone/>
                      </a:pPr>
                      <a:r>
                        <a:rPr lang="en-US" sz="2000">
                          <a:solidFill>
                            <a:schemeClr val="tx1"/>
                          </a:solidFill>
                          <a:effectLst/>
                        </a:rPr>
                        <a:t>Feelings:</a:t>
                      </a:r>
                    </a:p>
                  </a:txBody>
                  <a:tcPr marL="21233" marR="21233" marT="21233" marB="21233" anchor="ctr"/>
                </a:tc>
                <a:extLst>
                  <a:ext uri="{0D108BD9-81ED-4DB2-BD59-A6C34878D82A}">
                    <a16:rowId xmlns:a16="http://schemas.microsoft.com/office/drawing/2014/main" val="3615797350"/>
                  </a:ext>
                </a:extLst>
              </a:tr>
              <a:tr h="949519">
                <a:tc>
                  <a:txBody>
                    <a:bodyPr/>
                    <a:lstStyle/>
                    <a:p>
                      <a:pPr algn="l">
                        <a:buNone/>
                      </a:pPr>
                      <a:r>
                        <a:rPr lang="en-US" sz="2000" dirty="0">
                          <a:solidFill>
                            <a:schemeClr val="tx1"/>
                          </a:solidFill>
                          <a:effectLst/>
                        </a:rPr>
                        <a:t>Have para (Mrs. Brown) help with simulation</a:t>
                      </a:r>
                    </a:p>
                  </a:txBody>
                  <a:tcPr marL="101916" marR="101916" marT="50958" marB="50958" anchor="ctr"/>
                </a:tc>
                <a:tc>
                  <a:txBody>
                    <a:bodyPr/>
                    <a:lstStyle/>
                    <a:p>
                      <a:pPr>
                        <a:spcBef>
                          <a:spcPts val="0"/>
                        </a:spcBef>
                        <a:spcAft>
                          <a:spcPts val="0"/>
                        </a:spcAft>
                        <a:buNone/>
                      </a:pPr>
                      <a:r>
                        <a:rPr lang="en-US" sz="2000" dirty="0">
                          <a:solidFill>
                            <a:schemeClr val="tx1"/>
                          </a:solidFill>
                          <a:effectLst/>
                        </a:rPr>
                        <a:t>Main Challenges:</a:t>
                      </a:r>
                    </a:p>
                    <a:p>
                      <a:pPr>
                        <a:spcBef>
                          <a:spcPts val="0"/>
                        </a:spcBef>
                        <a:spcAft>
                          <a:spcPts val="0"/>
                        </a:spcAft>
                        <a:buNone/>
                      </a:pPr>
                      <a:r>
                        <a:rPr lang="en-US" sz="2000" dirty="0">
                          <a:solidFill>
                            <a:schemeClr val="tx1"/>
                          </a:solidFill>
                          <a:effectLst/>
                        </a:rPr>
                        <a:t>Feelings:</a:t>
                      </a:r>
                    </a:p>
                  </a:txBody>
                  <a:tcPr marL="21233" marR="21233" marT="21233" marB="21233" anchor="ctr"/>
                </a:tc>
                <a:tc>
                  <a:txBody>
                    <a:bodyPr/>
                    <a:lstStyle/>
                    <a:p>
                      <a:pPr>
                        <a:spcBef>
                          <a:spcPts val="0"/>
                        </a:spcBef>
                        <a:spcAft>
                          <a:spcPts val="0"/>
                        </a:spcAft>
                        <a:buNone/>
                      </a:pPr>
                      <a:r>
                        <a:rPr lang="en-US" sz="2000" dirty="0">
                          <a:solidFill>
                            <a:schemeClr val="tx1"/>
                          </a:solidFill>
                          <a:effectLst/>
                        </a:rPr>
                        <a:t>Main Challenges:</a:t>
                      </a:r>
                    </a:p>
                    <a:p>
                      <a:pPr>
                        <a:spcBef>
                          <a:spcPts val="0"/>
                        </a:spcBef>
                        <a:spcAft>
                          <a:spcPts val="0"/>
                        </a:spcAft>
                        <a:buNone/>
                      </a:pPr>
                      <a:r>
                        <a:rPr lang="en-US" sz="2000" dirty="0">
                          <a:solidFill>
                            <a:schemeClr val="tx1"/>
                          </a:solidFill>
                          <a:effectLst/>
                        </a:rPr>
                        <a:t>Feelings:</a:t>
                      </a:r>
                    </a:p>
                  </a:txBody>
                  <a:tcPr marL="21233" marR="21233" marT="21233" marB="21233" anchor="ctr"/>
                </a:tc>
                <a:tc>
                  <a:txBody>
                    <a:bodyPr/>
                    <a:lstStyle/>
                    <a:p>
                      <a:pPr>
                        <a:spcBef>
                          <a:spcPts val="0"/>
                        </a:spcBef>
                        <a:spcAft>
                          <a:spcPts val="0"/>
                        </a:spcAft>
                        <a:buNone/>
                      </a:pPr>
                      <a:r>
                        <a:rPr lang="en-US" sz="2000" dirty="0">
                          <a:solidFill>
                            <a:schemeClr val="tx1"/>
                          </a:solidFill>
                          <a:effectLst/>
                        </a:rPr>
                        <a:t>Main Challenges:</a:t>
                      </a:r>
                    </a:p>
                    <a:p>
                      <a:pPr>
                        <a:spcBef>
                          <a:spcPts val="0"/>
                        </a:spcBef>
                        <a:spcAft>
                          <a:spcPts val="0"/>
                        </a:spcAft>
                        <a:buNone/>
                      </a:pPr>
                      <a:r>
                        <a:rPr lang="en-US" sz="2000" dirty="0">
                          <a:solidFill>
                            <a:schemeClr val="tx1"/>
                          </a:solidFill>
                          <a:effectLst/>
                        </a:rPr>
                        <a:t>Feelings:</a:t>
                      </a:r>
                    </a:p>
                  </a:txBody>
                  <a:tcPr marL="21233" marR="21233" marT="21233" marB="21233" anchor="ctr"/>
                </a:tc>
                <a:extLst>
                  <a:ext uri="{0D108BD9-81ED-4DB2-BD59-A6C34878D82A}">
                    <a16:rowId xmlns:a16="http://schemas.microsoft.com/office/drawing/2014/main" val="4255273443"/>
                  </a:ext>
                </a:extLst>
              </a:tr>
              <a:tr h="949519">
                <a:tc>
                  <a:txBody>
                    <a:bodyPr/>
                    <a:lstStyle/>
                    <a:p>
                      <a:pPr algn="l">
                        <a:buNone/>
                      </a:pPr>
                      <a:r>
                        <a:rPr lang="en-US" sz="2000" dirty="0">
                          <a:solidFill>
                            <a:schemeClr val="tx1"/>
                          </a:solidFill>
                          <a:effectLst/>
                        </a:rPr>
                        <a:t>Read textbook</a:t>
                      </a:r>
                    </a:p>
                  </a:txBody>
                  <a:tcPr marL="101916" marR="101916" marT="50958" marB="50958" anchor="ctr"/>
                </a:tc>
                <a:tc>
                  <a:txBody>
                    <a:bodyPr/>
                    <a:lstStyle/>
                    <a:p>
                      <a:pPr>
                        <a:spcBef>
                          <a:spcPts val="0"/>
                        </a:spcBef>
                        <a:spcAft>
                          <a:spcPts val="0"/>
                        </a:spcAft>
                        <a:buNone/>
                      </a:pPr>
                      <a:r>
                        <a:rPr lang="en-US" sz="2000">
                          <a:solidFill>
                            <a:schemeClr val="tx1"/>
                          </a:solidFill>
                          <a:effectLst/>
                        </a:rPr>
                        <a:t>Main Challenges:</a:t>
                      </a:r>
                    </a:p>
                    <a:p>
                      <a:pPr>
                        <a:spcBef>
                          <a:spcPts val="0"/>
                        </a:spcBef>
                        <a:spcAft>
                          <a:spcPts val="0"/>
                        </a:spcAft>
                        <a:buNone/>
                      </a:pPr>
                      <a:r>
                        <a:rPr lang="en-US" sz="2000">
                          <a:solidFill>
                            <a:schemeClr val="tx1"/>
                          </a:solidFill>
                          <a:effectLst/>
                        </a:rPr>
                        <a:t>Feelings:</a:t>
                      </a:r>
                    </a:p>
                  </a:txBody>
                  <a:tcPr marL="21233" marR="21233" marT="21233" marB="21233" anchor="ctr"/>
                </a:tc>
                <a:tc>
                  <a:txBody>
                    <a:bodyPr/>
                    <a:lstStyle/>
                    <a:p>
                      <a:pPr>
                        <a:spcBef>
                          <a:spcPts val="0"/>
                        </a:spcBef>
                        <a:spcAft>
                          <a:spcPts val="0"/>
                        </a:spcAft>
                        <a:buNone/>
                      </a:pPr>
                      <a:r>
                        <a:rPr lang="en-US" sz="2000" dirty="0">
                          <a:solidFill>
                            <a:schemeClr val="tx1"/>
                          </a:solidFill>
                          <a:effectLst/>
                        </a:rPr>
                        <a:t>Main Challenges:</a:t>
                      </a:r>
                    </a:p>
                    <a:p>
                      <a:pPr>
                        <a:spcBef>
                          <a:spcPts val="0"/>
                        </a:spcBef>
                        <a:spcAft>
                          <a:spcPts val="0"/>
                        </a:spcAft>
                        <a:buNone/>
                      </a:pPr>
                      <a:r>
                        <a:rPr lang="en-US" sz="2000" dirty="0">
                          <a:solidFill>
                            <a:schemeClr val="tx1"/>
                          </a:solidFill>
                          <a:effectLst/>
                        </a:rPr>
                        <a:t>Feelings:</a:t>
                      </a:r>
                    </a:p>
                  </a:txBody>
                  <a:tcPr marL="21233" marR="21233" marT="21233" marB="21233" anchor="ctr"/>
                </a:tc>
                <a:tc>
                  <a:txBody>
                    <a:bodyPr/>
                    <a:lstStyle/>
                    <a:p>
                      <a:pPr>
                        <a:spcBef>
                          <a:spcPts val="0"/>
                        </a:spcBef>
                        <a:spcAft>
                          <a:spcPts val="0"/>
                        </a:spcAft>
                        <a:buNone/>
                      </a:pPr>
                      <a:r>
                        <a:rPr lang="en-US" sz="2000" dirty="0">
                          <a:solidFill>
                            <a:schemeClr val="tx1"/>
                          </a:solidFill>
                          <a:effectLst/>
                        </a:rPr>
                        <a:t>Main Challenges: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rPr>
                        <a:t>Feelings:</a:t>
                      </a:r>
                    </a:p>
                  </a:txBody>
                  <a:tcPr marL="21233" marR="21233" marT="21233" marB="21233" anchor="ctr"/>
                </a:tc>
                <a:extLst>
                  <a:ext uri="{0D108BD9-81ED-4DB2-BD59-A6C34878D82A}">
                    <a16:rowId xmlns:a16="http://schemas.microsoft.com/office/drawing/2014/main" val="1634206463"/>
                  </a:ext>
                </a:extLst>
              </a:tr>
            </a:tbl>
          </a:graphicData>
        </a:graphic>
      </p:graphicFrame>
    </p:spTree>
    <p:extLst>
      <p:ext uri="{BB962C8B-B14F-4D97-AF65-F5344CB8AC3E}">
        <p14:creationId xmlns:p14="http://schemas.microsoft.com/office/powerpoint/2010/main" val="670804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69B3-DF35-46CA-870B-83752188EEB8}"/>
              </a:ext>
            </a:extLst>
          </p:cNvPr>
          <p:cNvSpPr>
            <a:spLocks noGrp="1"/>
          </p:cNvSpPr>
          <p:nvPr>
            <p:ph type="title"/>
          </p:nvPr>
        </p:nvSpPr>
        <p:spPr/>
        <p:txBody>
          <a:bodyPr>
            <a:normAutofit/>
          </a:bodyPr>
          <a:lstStyle/>
          <a:p>
            <a:r>
              <a:rPr lang="en-US" sz="3000" dirty="0"/>
              <a:t>Week 3 In Class</a:t>
            </a:r>
          </a:p>
        </p:txBody>
      </p:sp>
      <p:sp>
        <p:nvSpPr>
          <p:cNvPr id="3" name="Content Placeholder 2">
            <a:extLst>
              <a:ext uri="{FF2B5EF4-FFF2-40B4-BE49-F238E27FC236}">
                <a16:creationId xmlns:a16="http://schemas.microsoft.com/office/drawing/2014/main" id="{764AF282-A4AD-D8E8-6DDF-98330047CAD9}"/>
              </a:ext>
            </a:extLst>
          </p:cNvPr>
          <p:cNvSpPr>
            <a:spLocks noGrp="1"/>
          </p:cNvSpPr>
          <p:nvPr>
            <p:ph idx="1"/>
          </p:nvPr>
        </p:nvSpPr>
        <p:spPr/>
        <p:txBody>
          <a:bodyPr>
            <a:normAutofit/>
          </a:bodyPr>
          <a:lstStyle/>
          <a:p>
            <a:r>
              <a:rPr lang="en-US" sz="2200" dirty="0">
                <a:solidFill>
                  <a:schemeClr val="tx1"/>
                </a:solidFill>
              </a:rPr>
              <a:t>After learning about WCAG</a:t>
            </a:r>
          </a:p>
          <a:p>
            <a:r>
              <a:rPr lang="en-US" sz="2200" dirty="0">
                <a:solidFill>
                  <a:schemeClr val="tx1"/>
                </a:solidFill>
              </a:rPr>
              <a:t>Small group activity</a:t>
            </a:r>
          </a:p>
          <a:p>
            <a:r>
              <a:rPr lang="en-US" sz="2200" dirty="0">
                <a:solidFill>
                  <a:schemeClr val="tx1"/>
                </a:solidFill>
              </a:rPr>
              <a:t>Identify the WCAG principles (POUR) and guidelines related to the cases you’ve read so far</a:t>
            </a:r>
          </a:p>
          <a:p>
            <a:r>
              <a:rPr lang="en-US" sz="2200" dirty="0">
                <a:solidFill>
                  <a:schemeClr val="tx1"/>
                </a:solidFill>
              </a:rPr>
              <a:t>Check your ideas against the case metadata</a:t>
            </a:r>
          </a:p>
        </p:txBody>
      </p:sp>
    </p:spTree>
    <p:extLst>
      <p:ext uri="{BB962C8B-B14F-4D97-AF65-F5344CB8AC3E}">
        <p14:creationId xmlns:p14="http://schemas.microsoft.com/office/powerpoint/2010/main" val="138676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05E1F-B96F-4815-A602-619D6D47BC0D}"/>
              </a:ext>
            </a:extLst>
          </p:cNvPr>
          <p:cNvSpPr>
            <a:spLocks noGrp="1"/>
          </p:cNvSpPr>
          <p:nvPr>
            <p:ph type="title"/>
          </p:nvPr>
        </p:nvSpPr>
        <p:spPr/>
        <p:txBody>
          <a:bodyPr/>
          <a:lstStyle/>
          <a:p>
            <a:r>
              <a:rPr lang="en-US" dirty="0"/>
              <a:t>Unit Culminating Project</a:t>
            </a:r>
          </a:p>
        </p:txBody>
      </p:sp>
      <p:sp>
        <p:nvSpPr>
          <p:cNvPr id="3" name="Content Placeholder 2">
            <a:extLst>
              <a:ext uri="{FF2B5EF4-FFF2-40B4-BE49-F238E27FC236}">
                <a16:creationId xmlns:a16="http://schemas.microsoft.com/office/drawing/2014/main" id="{39C976C8-2251-497E-7199-382B99907230}"/>
              </a:ext>
            </a:extLst>
          </p:cNvPr>
          <p:cNvSpPr>
            <a:spLocks noGrp="1"/>
          </p:cNvSpPr>
          <p:nvPr>
            <p:ph idx="1"/>
          </p:nvPr>
        </p:nvSpPr>
        <p:spPr/>
        <p:txBody>
          <a:bodyPr>
            <a:normAutofit/>
          </a:bodyPr>
          <a:lstStyle/>
          <a:p>
            <a:r>
              <a:rPr lang="en-US" sz="2200" dirty="0">
                <a:solidFill>
                  <a:schemeClr val="tx1"/>
                </a:solidFill>
              </a:rPr>
              <a:t>Your accessibility story</a:t>
            </a:r>
          </a:p>
          <a:p>
            <a:r>
              <a:rPr lang="en-US" sz="2200" dirty="0">
                <a:solidFill>
                  <a:schemeClr val="tx1"/>
                </a:solidFill>
              </a:rPr>
              <a:t>2 options</a:t>
            </a:r>
          </a:p>
          <a:p>
            <a:pPr lvl="1"/>
            <a:r>
              <a:rPr lang="en-US" sz="2200" dirty="0">
                <a:solidFill>
                  <a:schemeClr val="tx1"/>
                </a:solidFill>
              </a:rPr>
              <a:t>The story of learning about accessibility as a preservice teacher at ISU</a:t>
            </a:r>
          </a:p>
          <a:p>
            <a:pPr lvl="1"/>
            <a:r>
              <a:rPr lang="en-US" sz="2200" dirty="0">
                <a:solidFill>
                  <a:schemeClr val="tx1"/>
                </a:solidFill>
              </a:rPr>
              <a:t>The story of how your future self (a fifth-year teacher) incorporates accessibility into their teaching practice</a:t>
            </a:r>
          </a:p>
          <a:p>
            <a:r>
              <a:rPr lang="en-US" sz="2200" dirty="0">
                <a:solidFill>
                  <a:schemeClr val="tx1"/>
                </a:solidFill>
              </a:rPr>
              <a:t>Any format: prose, poetry, spoken word, imagery, etc.</a:t>
            </a:r>
          </a:p>
          <a:p>
            <a:r>
              <a:rPr lang="en-US" sz="2200" dirty="0">
                <a:solidFill>
                  <a:schemeClr val="tx1"/>
                </a:solidFill>
              </a:rPr>
              <a:t>Story must be accessible</a:t>
            </a:r>
          </a:p>
        </p:txBody>
      </p:sp>
    </p:spTree>
    <p:extLst>
      <p:ext uri="{BB962C8B-B14F-4D97-AF65-F5344CB8AC3E}">
        <p14:creationId xmlns:p14="http://schemas.microsoft.com/office/powerpoint/2010/main" val="1435997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42505-A0B9-B21B-D098-8CAAC4514DC5}"/>
              </a:ext>
            </a:extLst>
          </p:cNvPr>
          <p:cNvSpPr>
            <a:spLocks noGrp="1"/>
          </p:cNvSpPr>
          <p:nvPr>
            <p:ph type="title"/>
          </p:nvPr>
        </p:nvSpPr>
        <p:spPr/>
        <p:txBody>
          <a:bodyPr/>
          <a:lstStyle/>
          <a:p>
            <a:r>
              <a:rPr lang="en-US" dirty="0"/>
              <a:t>Preliminary External Evaluation Findings</a:t>
            </a:r>
          </a:p>
        </p:txBody>
      </p:sp>
      <p:sp>
        <p:nvSpPr>
          <p:cNvPr id="3" name="Content Placeholder 2">
            <a:extLst>
              <a:ext uri="{FF2B5EF4-FFF2-40B4-BE49-F238E27FC236}">
                <a16:creationId xmlns:a16="http://schemas.microsoft.com/office/drawing/2014/main" id="{D5101320-161A-EDEF-3F0D-A2C80DCED8B2}"/>
              </a:ext>
            </a:extLst>
          </p:cNvPr>
          <p:cNvSpPr>
            <a:spLocks noGrp="1"/>
          </p:cNvSpPr>
          <p:nvPr>
            <p:ph sz="half" idx="1"/>
          </p:nvPr>
        </p:nvSpPr>
        <p:spPr>
          <a:xfrm>
            <a:off x="581192" y="2228003"/>
            <a:ext cx="6830261" cy="4192048"/>
          </a:xfrm>
        </p:spPr>
        <p:txBody>
          <a:bodyPr>
            <a:noAutofit/>
          </a:bodyPr>
          <a:lstStyle/>
          <a:p>
            <a:pPr marL="0" indent="0">
              <a:spcBef>
                <a:spcPts val="0"/>
              </a:spcBef>
              <a:spcAft>
                <a:spcPts val="0"/>
              </a:spcAft>
              <a:buNone/>
            </a:pPr>
            <a:r>
              <a:rPr lang="en-US" sz="2200" dirty="0">
                <a:solidFill>
                  <a:schemeClr val="tx1"/>
                </a:solidFill>
              </a:rPr>
              <a:t>Increased understanding of:</a:t>
            </a:r>
          </a:p>
          <a:p>
            <a:pPr marL="342900" lvl="1" indent="-304800">
              <a:spcBef>
                <a:spcPts val="0"/>
              </a:spcBef>
              <a:spcAft>
                <a:spcPts val="0"/>
              </a:spcAft>
            </a:pPr>
            <a:r>
              <a:rPr lang="en-US" sz="2200" dirty="0">
                <a:solidFill>
                  <a:schemeClr val="tx1"/>
                </a:solidFill>
              </a:rPr>
              <a:t>Barriers BLV students encounter when technologies are inaccessible</a:t>
            </a:r>
          </a:p>
          <a:p>
            <a:pPr marL="342900" lvl="1" indent="-304800">
              <a:spcBef>
                <a:spcPts val="0"/>
              </a:spcBef>
              <a:spcAft>
                <a:spcPts val="0"/>
              </a:spcAft>
            </a:pPr>
            <a:r>
              <a:rPr lang="en-US" sz="2200" dirty="0">
                <a:solidFill>
                  <a:schemeClr val="tx1"/>
                </a:solidFill>
              </a:rPr>
              <a:t>Accessibility errors that are common in instructional technologies</a:t>
            </a:r>
          </a:p>
          <a:p>
            <a:pPr marL="342900" lvl="1" indent="-304800">
              <a:spcBef>
                <a:spcPts val="0"/>
              </a:spcBef>
              <a:spcAft>
                <a:spcPts val="0"/>
              </a:spcAft>
            </a:pPr>
            <a:r>
              <a:rPr lang="en-US" sz="2200" dirty="0">
                <a:solidFill>
                  <a:schemeClr val="tx1"/>
                </a:solidFill>
              </a:rPr>
              <a:t>Actions teachers can take to mitigate barriers</a:t>
            </a:r>
          </a:p>
          <a:p>
            <a:pPr marL="9525" lvl="1" indent="0">
              <a:buNone/>
            </a:pPr>
            <a:r>
              <a:rPr lang="en-US" sz="2200" dirty="0">
                <a:solidFill>
                  <a:schemeClr val="accent6">
                    <a:lumMod val="50000"/>
                  </a:schemeClr>
                </a:solidFill>
              </a:rPr>
              <a:t>“Understanding how to make something accessible, like docs and slides. It can help prevent these problems the cases talk about.”</a:t>
            </a:r>
          </a:p>
          <a:p>
            <a:pPr marL="9525" lvl="1" indent="0">
              <a:buNone/>
            </a:pPr>
            <a:r>
              <a:rPr lang="en-US" sz="2200" dirty="0">
                <a:solidFill>
                  <a:schemeClr val="accent6">
                    <a:lumMod val="50000"/>
                  </a:schemeClr>
                </a:solidFill>
              </a:rPr>
              <a:t>“I’ve been looking at [instructional technologies] other professors use and wondering, would I be able to use it? Is it accessible to BLV students?” </a:t>
            </a:r>
          </a:p>
        </p:txBody>
      </p:sp>
      <p:sp>
        <p:nvSpPr>
          <p:cNvPr id="4" name="Content Placeholder 3">
            <a:extLst>
              <a:ext uri="{FF2B5EF4-FFF2-40B4-BE49-F238E27FC236}">
                <a16:creationId xmlns:a16="http://schemas.microsoft.com/office/drawing/2014/main" id="{D6869A5A-F566-EB01-C294-1696B7EF25D7}"/>
              </a:ext>
            </a:extLst>
          </p:cNvPr>
          <p:cNvSpPr>
            <a:spLocks noGrp="1"/>
          </p:cNvSpPr>
          <p:nvPr>
            <p:ph sz="half" idx="2"/>
          </p:nvPr>
        </p:nvSpPr>
        <p:spPr>
          <a:xfrm>
            <a:off x="8085221" y="2232570"/>
            <a:ext cx="3159827" cy="4192048"/>
          </a:xfrm>
        </p:spPr>
        <p:txBody>
          <a:bodyPr>
            <a:normAutofit/>
          </a:bodyPr>
          <a:lstStyle/>
          <a:p>
            <a:pPr marL="0" indent="0">
              <a:buNone/>
            </a:pPr>
            <a:r>
              <a:rPr lang="en-US" sz="2200" dirty="0">
                <a:solidFill>
                  <a:schemeClr val="tx1"/>
                </a:solidFill>
              </a:rPr>
              <a:t>Constructive feedback:</a:t>
            </a:r>
          </a:p>
          <a:p>
            <a:r>
              <a:rPr lang="en-US" sz="2200" dirty="0">
                <a:solidFill>
                  <a:schemeClr val="tx1"/>
                </a:solidFill>
              </a:rPr>
              <a:t>Are the stories real?</a:t>
            </a:r>
          </a:p>
          <a:p>
            <a:r>
              <a:rPr lang="en-US" sz="2200" dirty="0">
                <a:solidFill>
                  <a:schemeClr val="tx1"/>
                </a:solidFill>
              </a:rPr>
              <a:t>More teacher POV</a:t>
            </a:r>
          </a:p>
          <a:p>
            <a:r>
              <a:rPr lang="en-US" sz="2200" dirty="0">
                <a:solidFill>
                  <a:schemeClr val="tx1"/>
                </a:solidFill>
              </a:rPr>
              <a:t>Stories from earlier grades</a:t>
            </a:r>
          </a:p>
        </p:txBody>
      </p:sp>
    </p:spTree>
    <p:extLst>
      <p:ext uri="{BB962C8B-B14F-4D97-AF65-F5344CB8AC3E}">
        <p14:creationId xmlns:p14="http://schemas.microsoft.com/office/powerpoint/2010/main" val="2760839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E167-0FDC-CA6F-1A3F-AF0730E6802D}"/>
              </a:ext>
            </a:extLst>
          </p:cNvPr>
          <p:cNvSpPr>
            <a:spLocks noGrp="1"/>
          </p:cNvSpPr>
          <p:nvPr>
            <p:ph type="title"/>
          </p:nvPr>
        </p:nvSpPr>
        <p:spPr/>
        <p:txBody>
          <a:bodyPr>
            <a:normAutofit/>
          </a:bodyPr>
          <a:lstStyle/>
          <a:p>
            <a:r>
              <a:rPr lang="en-US" sz="3000" dirty="0"/>
              <a:t>Incorporating the Case Library into Teacher Prep</a:t>
            </a:r>
          </a:p>
        </p:txBody>
      </p:sp>
      <p:sp>
        <p:nvSpPr>
          <p:cNvPr id="5" name="Content Placeholder 4">
            <a:extLst>
              <a:ext uri="{FF2B5EF4-FFF2-40B4-BE49-F238E27FC236}">
                <a16:creationId xmlns:a16="http://schemas.microsoft.com/office/drawing/2014/main" id="{149E8BC4-597A-62CD-9384-189EDA4D5651}"/>
              </a:ext>
            </a:extLst>
          </p:cNvPr>
          <p:cNvSpPr>
            <a:spLocks noGrp="1"/>
          </p:cNvSpPr>
          <p:nvPr>
            <p:ph sz="half" idx="1"/>
          </p:nvPr>
        </p:nvSpPr>
        <p:spPr>
          <a:xfrm>
            <a:off x="581192" y="2066781"/>
            <a:ext cx="11029616" cy="1362219"/>
          </a:xfrm>
        </p:spPr>
        <p:txBody>
          <a:bodyPr>
            <a:noAutofit/>
          </a:bodyPr>
          <a:lstStyle/>
          <a:p>
            <a:pPr>
              <a:spcBef>
                <a:spcPts val="0"/>
              </a:spcBef>
              <a:spcAft>
                <a:spcPts val="0"/>
              </a:spcAft>
            </a:pPr>
            <a:r>
              <a:rPr lang="en-US" sz="2200" dirty="0">
                <a:solidFill>
                  <a:schemeClr val="tx1"/>
                </a:solidFill>
              </a:rPr>
              <a:t>Beta case library is publicly available</a:t>
            </a:r>
          </a:p>
          <a:p>
            <a:pPr>
              <a:spcBef>
                <a:spcPts val="0"/>
              </a:spcBef>
              <a:spcAft>
                <a:spcPts val="0"/>
              </a:spcAft>
            </a:pPr>
            <a:r>
              <a:rPr lang="en-US" sz="2200" dirty="0">
                <a:solidFill>
                  <a:schemeClr val="tx1"/>
                </a:solidFill>
              </a:rPr>
              <a:t>Hook or foundation for accessibility units</a:t>
            </a:r>
          </a:p>
          <a:p>
            <a:pPr>
              <a:spcBef>
                <a:spcPts val="0"/>
              </a:spcBef>
              <a:spcAft>
                <a:spcPts val="0"/>
              </a:spcAft>
            </a:pPr>
            <a:r>
              <a:rPr lang="en-US" sz="2200" dirty="0">
                <a:solidFill>
                  <a:schemeClr val="tx1"/>
                </a:solidFill>
              </a:rPr>
              <a:t>Instructional technology courses: select cases that address the tech you are discussing</a:t>
            </a:r>
          </a:p>
        </p:txBody>
      </p:sp>
      <p:graphicFrame>
        <p:nvGraphicFramePr>
          <p:cNvPr id="8" name="Content Placeholder 7">
            <a:extLst>
              <a:ext uri="{FF2B5EF4-FFF2-40B4-BE49-F238E27FC236}">
                <a16:creationId xmlns:a16="http://schemas.microsoft.com/office/drawing/2014/main" id="{2513DC2E-4EDA-4B3E-C815-1F7800D58F85}"/>
              </a:ext>
            </a:extLst>
          </p:cNvPr>
          <p:cNvGraphicFramePr>
            <a:graphicFrameLocks noGrp="1"/>
          </p:cNvGraphicFramePr>
          <p:nvPr>
            <p:ph sz="half" idx="2"/>
            <p:extLst>
              <p:ext uri="{D42A27DB-BD31-4B8C-83A1-F6EECF244321}">
                <p14:modId xmlns:p14="http://schemas.microsoft.com/office/powerpoint/2010/main" val="2088227812"/>
              </p:ext>
            </p:extLst>
          </p:nvPr>
        </p:nvGraphicFramePr>
        <p:xfrm>
          <a:off x="2086593" y="3604537"/>
          <a:ext cx="7672304" cy="2595880"/>
        </p:xfrm>
        <a:graphic>
          <a:graphicData uri="http://schemas.openxmlformats.org/drawingml/2006/table">
            <a:tbl>
              <a:tblPr firstRow="1" bandRow="1">
                <a:tableStyleId>{5C22544A-7EE6-4342-B048-85BDC9FD1C3A}</a:tableStyleId>
              </a:tblPr>
              <a:tblGrid>
                <a:gridCol w="3836152">
                  <a:extLst>
                    <a:ext uri="{9D8B030D-6E8A-4147-A177-3AD203B41FA5}">
                      <a16:colId xmlns:a16="http://schemas.microsoft.com/office/drawing/2014/main" val="3146332442"/>
                    </a:ext>
                  </a:extLst>
                </a:gridCol>
                <a:gridCol w="3836152">
                  <a:extLst>
                    <a:ext uri="{9D8B030D-6E8A-4147-A177-3AD203B41FA5}">
                      <a16:colId xmlns:a16="http://schemas.microsoft.com/office/drawing/2014/main" val="1699787459"/>
                    </a:ext>
                  </a:extLst>
                </a:gridCol>
              </a:tblGrid>
              <a:tr h="370840">
                <a:tc>
                  <a:txBody>
                    <a:bodyPr/>
                    <a:lstStyle/>
                    <a:p>
                      <a:r>
                        <a:rPr lang="en-US" dirty="0"/>
                        <a:t>Technology</a:t>
                      </a:r>
                    </a:p>
                  </a:txBody>
                  <a:tcPr/>
                </a:tc>
                <a:tc>
                  <a:txBody>
                    <a:bodyPr/>
                    <a:lstStyle/>
                    <a:p>
                      <a:r>
                        <a:rPr lang="en-US" dirty="0"/>
                        <a:t>Story</a:t>
                      </a:r>
                    </a:p>
                  </a:txBody>
                  <a:tcPr/>
                </a:tc>
                <a:extLst>
                  <a:ext uri="{0D108BD9-81ED-4DB2-BD59-A6C34878D82A}">
                    <a16:rowId xmlns:a16="http://schemas.microsoft.com/office/drawing/2014/main" val="3595003369"/>
                  </a:ext>
                </a:extLst>
              </a:tr>
              <a:tr h="370840">
                <a:tc>
                  <a:txBody>
                    <a:bodyPr/>
                    <a:lstStyle/>
                    <a:p>
                      <a:r>
                        <a:rPr lang="en-US" dirty="0"/>
                        <a:t>Gamification</a:t>
                      </a:r>
                    </a:p>
                  </a:txBody>
                  <a:tcPr/>
                </a:tc>
                <a:tc>
                  <a:txBody>
                    <a:bodyPr/>
                    <a:lstStyle/>
                    <a:p>
                      <a:r>
                        <a:rPr lang="en-US" i="1" dirty="0"/>
                        <a:t>Kahoot </a:t>
                      </a:r>
                      <a:r>
                        <a:rPr lang="en-US" i="1" dirty="0" err="1"/>
                        <a:t>Kapoot</a:t>
                      </a:r>
                      <a:endParaRPr lang="en-US" i="1" dirty="0"/>
                    </a:p>
                  </a:txBody>
                  <a:tcPr/>
                </a:tc>
                <a:extLst>
                  <a:ext uri="{0D108BD9-81ED-4DB2-BD59-A6C34878D82A}">
                    <a16:rowId xmlns:a16="http://schemas.microsoft.com/office/drawing/2014/main" val="1246886522"/>
                  </a:ext>
                </a:extLst>
              </a:tr>
              <a:tr h="370840">
                <a:tc>
                  <a:txBody>
                    <a:bodyPr/>
                    <a:lstStyle/>
                    <a:p>
                      <a:r>
                        <a:rPr lang="en-US" dirty="0"/>
                        <a:t>Simulations</a:t>
                      </a:r>
                    </a:p>
                  </a:txBody>
                  <a:tcPr/>
                </a:tc>
                <a:tc>
                  <a:txBody>
                    <a:bodyPr/>
                    <a:lstStyle/>
                    <a:p>
                      <a:r>
                        <a:rPr lang="en-US" i="1" dirty="0"/>
                        <a:t>Sometimes I Cry &amp; Simulation Frustration</a:t>
                      </a:r>
                    </a:p>
                  </a:txBody>
                  <a:tcPr/>
                </a:tc>
                <a:extLst>
                  <a:ext uri="{0D108BD9-81ED-4DB2-BD59-A6C34878D82A}">
                    <a16:rowId xmlns:a16="http://schemas.microsoft.com/office/drawing/2014/main" val="3780917882"/>
                  </a:ext>
                </a:extLst>
              </a:tr>
              <a:tr h="370840">
                <a:tc>
                  <a:txBody>
                    <a:bodyPr/>
                    <a:lstStyle/>
                    <a:p>
                      <a:r>
                        <a:rPr lang="en-US" dirty="0"/>
                        <a:t>Interactive Whiteboards</a:t>
                      </a:r>
                    </a:p>
                  </a:txBody>
                  <a:tcPr/>
                </a:tc>
                <a:tc>
                  <a:txBody>
                    <a:bodyPr/>
                    <a:lstStyle/>
                    <a:p>
                      <a:r>
                        <a:rPr lang="en-US" i="1" dirty="0"/>
                        <a:t>Whiteboard Woes</a:t>
                      </a:r>
                    </a:p>
                  </a:txBody>
                  <a:tcPr/>
                </a:tc>
                <a:extLst>
                  <a:ext uri="{0D108BD9-81ED-4DB2-BD59-A6C34878D82A}">
                    <a16:rowId xmlns:a16="http://schemas.microsoft.com/office/drawing/2014/main" val="4201677341"/>
                  </a:ext>
                </a:extLst>
              </a:tr>
              <a:tr h="370840">
                <a:tc>
                  <a:txBody>
                    <a:bodyPr/>
                    <a:lstStyle/>
                    <a:p>
                      <a:r>
                        <a:rPr lang="en-US" dirty="0"/>
                        <a:t>CAD</a:t>
                      </a:r>
                    </a:p>
                  </a:txBody>
                  <a:tcPr/>
                </a:tc>
                <a:tc>
                  <a:txBody>
                    <a:bodyPr/>
                    <a:lstStyle/>
                    <a:p>
                      <a:r>
                        <a:rPr lang="en-US" i="1" dirty="0"/>
                        <a:t>Accessibility Fail in Engineering Education</a:t>
                      </a:r>
                    </a:p>
                  </a:txBody>
                  <a:tcPr/>
                </a:tc>
                <a:extLst>
                  <a:ext uri="{0D108BD9-81ED-4DB2-BD59-A6C34878D82A}">
                    <a16:rowId xmlns:a16="http://schemas.microsoft.com/office/drawing/2014/main" val="3434605472"/>
                  </a:ext>
                </a:extLst>
              </a:tr>
              <a:tr h="370840">
                <a:tc>
                  <a:txBody>
                    <a:bodyPr/>
                    <a:lstStyle/>
                    <a:p>
                      <a:r>
                        <a:rPr lang="en-US" dirty="0"/>
                        <a:t>Student Information Systems</a:t>
                      </a:r>
                    </a:p>
                  </a:txBody>
                  <a:tcPr/>
                </a:tc>
                <a:tc>
                  <a:txBody>
                    <a:bodyPr/>
                    <a:lstStyle/>
                    <a:p>
                      <a:r>
                        <a:rPr lang="en-US" i="1" dirty="0"/>
                        <a:t>Getting my Grades</a:t>
                      </a:r>
                    </a:p>
                  </a:txBody>
                  <a:tcPr/>
                </a:tc>
                <a:extLst>
                  <a:ext uri="{0D108BD9-81ED-4DB2-BD59-A6C34878D82A}">
                    <a16:rowId xmlns:a16="http://schemas.microsoft.com/office/drawing/2014/main" val="1497063402"/>
                  </a:ext>
                </a:extLst>
              </a:tr>
              <a:tr h="370840">
                <a:tc>
                  <a:txBody>
                    <a:bodyPr/>
                    <a:lstStyle/>
                    <a:p>
                      <a:r>
                        <a:rPr lang="en-US" dirty="0"/>
                        <a:t>Computer-aided tests</a:t>
                      </a:r>
                    </a:p>
                  </a:txBody>
                  <a:tcPr/>
                </a:tc>
                <a:tc>
                  <a:txBody>
                    <a:bodyPr/>
                    <a:lstStyle/>
                    <a:p>
                      <a:r>
                        <a:rPr lang="en-US" i="1" dirty="0"/>
                        <a:t>Testing the System</a:t>
                      </a:r>
                    </a:p>
                  </a:txBody>
                  <a:tcPr/>
                </a:tc>
                <a:extLst>
                  <a:ext uri="{0D108BD9-81ED-4DB2-BD59-A6C34878D82A}">
                    <a16:rowId xmlns:a16="http://schemas.microsoft.com/office/drawing/2014/main" val="2777766251"/>
                  </a:ext>
                </a:extLst>
              </a:tr>
            </a:tbl>
          </a:graphicData>
        </a:graphic>
      </p:graphicFrame>
    </p:spTree>
    <p:extLst>
      <p:ext uri="{BB962C8B-B14F-4D97-AF65-F5344CB8AC3E}">
        <p14:creationId xmlns:p14="http://schemas.microsoft.com/office/powerpoint/2010/main" val="4047811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C809-BD53-1498-8224-875FFCB5D126}"/>
              </a:ext>
            </a:extLst>
          </p:cNvPr>
          <p:cNvSpPr>
            <a:spLocks noGrp="1"/>
          </p:cNvSpPr>
          <p:nvPr>
            <p:ph type="title"/>
          </p:nvPr>
        </p:nvSpPr>
        <p:spPr/>
        <p:txBody>
          <a:bodyPr>
            <a:normAutofit/>
          </a:bodyPr>
          <a:lstStyle/>
          <a:p>
            <a:r>
              <a:rPr lang="en-US" sz="3000" dirty="0"/>
              <a:t>Continued work</a:t>
            </a:r>
          </a:p>
        </p:txBody>
      </p:sp>
      <p:sp>
        <p:nvSpPr>
          <p:cNvPr id="3" name="Content Placeholder 2">
            <a:extLst>
              <a:ext uri="{FF2B5EF4-FFF2-40B4-BE49-F238E27FC236}">
                <a16:creationId xmlns:a16="http://schemas.microsoft.com/office/drawing/2014/main" id="{E0736A6C-8EF6-D439-8A99-A240F359F52E}"/>
              </a:ext>
            </a:extLst>
          </p:cNvPr>
          <p:cNvSpPr>
            <a:spLocks noGrp="1"/>
          </p:cNvSpPr>
          <p:nvPr>
            <p:ph idx="1"/>
          </p:nvPr>
        </p:nvSpPr>
        <p:spPr/>
        <p:txBody>
          <a:bodyPr>
            <a:normAutofit/>
          </a:bodyPr>
          <a:lstStyle/>
          <a:p>
            <a:r>
              <a:rPr lang="en-US" sz="2200" dirty="0">
                <a:solidFill>
                  <a:schemeClr val="tx1"/>
                </a:solidFill>
              </a:rPr>
              <a:t>Refining interface</a:t>
            </a:r>
          </a:p>
          <a:p>
            <a:r>
              <a:rPr lang="en-US" sz="2200" dirty="0">
                <a:solidFill>
                  <a:schemeClr val="tx1"/>
                </a:solidFill>
              </a:rPr>
              <a:t>Writing more cases: Teacher POV</a:t>
            </a:r>
          </a:p>
          <a:p>
            <a:r>
              <a:rPr lang="en-US" sz="2200" dirty="0">
                <a:solidFill>
                  <a:schemeClr val="tx1"/>
                </a:solidFill>
              </a:rPr>
              <a:t>Refining CBL unit for preservice teachers of blind students</a:t>
            </a:r>
          </a:p>
          <a:p>
            <a:r>
              <a:rPr lang="en-US" sz="2200" dirty="0">
                <a:solidFill>
                  <a:schemeClr val="tx1"/>
                </a:solidFill>
              </a:rPr>
              <a:t>Developing CBL unit for preservice gen ed HS teachers</a:t>
            </a:r>
          </a:p>
          <a:p>
            <a:r>
              <a:rPr lang="en-US" sz="2200" dirty="0">
                <a:solidFill>
                  <a:schemeClr val="tx1"/>
                </a:solidFill>
              </a:rPr>
              <a:t>Ultimately OERs</a:t>
            </a:r>
          </a:p>
          <a:p>
            <a:pPr lvl="1"/>
            <a:r>
              <a:rPr lang="en-US" sz="2200" dirty="0">
                <a:solidFill>
                  <a:schemeClr val="tx1"/>
                </a:solidFill>
              </a:rPr>
              <a:t>CBL unit for teachers of blind students</a:t>
            </a:r>
          </a:p>
          <a:p>
            <a:pPr lvl="1"/>
            <a:r>
              <a:rPr lang="en-US" sz="2200" dirty="0">
                <a:solidFill>
                  <a:schemeClr val="tx1"/>
                </a:solidFill>
              </a:rPr>
              <a:t>CBL unit for gen ed</a:t>
            </a:r>
          </a:p>
        </p:txBody>
      </p:sp>
    </p:spTree>
    <p:extLst>
      <p:ext uri="{BB962C8B-B14F-4D97-AF65-F5344CB8AC3E}">
        <p14:creationId xmlns:p14="http://schemas.microsoft.com/office/powerpoint/2010/main" val="3340032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8C180-90DD-05DF-4252-936A26FBD171}"/>
              </a:ext>
            </a:extLst>
          </p:cNvPr>
          <p:cNvSpPr>
            <a:spLocks noGrp="1"/>
          </p:cNvSpPr>
          <p:nvPr>
            <p:ph type="title"/>
          </p:nvPr>
        </p:nvSpPr>
        <p:spPr/>
        <p:txBody>
          <a:bodyPr/>
          <a:lstStyle/>
          <a:p>
            <a:r>
              <a:rPr lang="en-US" dirty="0"/>
              <a:t>We would love your feedback	</a:t>
            </a:r>
          </a:p>
        </p:txBody>
      </p:sp>
      <p:sp>
        <p:nvSpPr>
          <p:cNvPr id="3" name="Content Placeholder 2">
            <a:extLst>
              <a:ext uri="{FF2B5EF4-FFF2-40B4-BE49-F238E27FC236}">
                <a16:creationId xmlns:a16="http://schemas.microsoft.com/office/drawing/2014/main" id="{5CF28DA6-B5E2-11D4-19CB-787B52CB6F74}"/>
              </a:ext>
            </a:extLst>
          </p:cNvPr>
          <p:cNvSpPr>
            <a:spLocks noGrp="1"/>
          </p:cNvSpPr>
          <p:nvPr>
            <p:ph idx="1"/>
          </p:nvPr>
        </p:nvSpPr>
        <p:spPr/>
        <p:txBody>
          <a:bodyPr>
            <a:normAutofit/>
          </a:bodyPr>
          <a:lstStyle/>
          <a:p>
            <a:r>
              <a:rPr lang="en-US" sz="2200" dirty="0">
                <a:solidFill>
                  <a:schemeClr val="tx1"/>
                </a:solidFill>
              </a:rPr>
              <a:t>If you choose to use (or not use) the case library in your courses, we’d love to know what did and did not work</a:t>
            </a:r>
          </a:p>
          <a:p>
            <a:r>
              <a:rPr lang="en-US" sz="2200" dirty="0">
                <a:solidFill>
                  <a:schemeClr val="tx1"/>
                </a:solidFill>
              </a:rPr>
              <a:t>info@a11ys.org</a:t>
            </a:r>
          </a:p>
        </p:txBody>
      </p:sp>
    </p:spTree>
    <p:extLst>
      <p:ext uri="{BB962C8B-B14F-4D97-AF65-F5344CB8AC3E}">
        <p14:creationId xmlns:p14="http://schemas.microsoft.com/office/powerpoint/2010/main" val="3293164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E06F57-186F-53E8-3F35-F8F53BBE84F6}"/>
              </a:ext>
            </a:extLst>
          </p:cNvPr>
          <p:cNvSpPr>
            <a:spLocks noGrp="1"/>
          </p:cNvSpPr>
          <p:nvPr>
            <p:ph type="title"/>
          </p:nvPr>
        </p:nvSpPr>
        <p:spPr>
          <a:xfrm>
            <a:off x="746228" y="1073231"/>
            <a:ext cx="3054091" cy="4711539"/>
          </a:xfrm>
        </p:spPr>
        <p:txBody>
          <a:bodyPr anchor="ctr">
            <a:normAutofit/>
          </a:bodyPr>
          <a:lstStyle/>
          <a:p>
            <a:r>
              <a:rPr lang="en-US" sz="3200" dirty="0">
                <a:solidFill>
                  <a:schemeClr val="accent1"/>
                </a:solidFill>
              </a:rPr>
              <a:t>Thank you!</a:t>
            </a:r>
          </a:p>
        </p:txBody>
      </p:sp>
      <p:sp>
        <p:nvSpPr>
          <p:cNvPr id="10" name="Rectangle 9">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66615E49-CAF2-455C-3257-E3B3E1B6DFF7}"/>
              </a:ext>
            </a:extLst>
          </p:cNvPr>
          <p:cNvSpPr>
            <a:spLocks noGrp="1"/>
          </p:cNvSpPr>
          <p:nvPr>
            <p:ph idx="1"/>
          </p:nvPr>
        </p:nvSpPr>
        <p:spPr>
          <a:xfrm>
            <a:off x="4702629" y="1073231"/>
            <a:ext cx="6599582" cy="4711539"/>
          </a:xfrm>
        </p:spPr>
        <p:txBody>
          <a:bodyPr>
            <a:normAutofit/>
          </a:bodyPr>
          <a:lstStyle/>
          <a:p>
            <a:pPr marL="0" indent="0">
              <a:buNone/>
            </a:pPr>
            <a:r>
              <a:rPr lang="en-US" sz="2000" dirty="0">
                <a:solidFill>
                  <a:srgbClr val="FFFFFF"/>
                </a:solidFill>
              </a:rPr>
              <a:t>This material is based upon work supported by the National Science Foundation under Award No. 2334693. Any opinions, findings and conclusions or recommendations expressed in this material are those of the author(s) and do not necessarily reflect the views of the National Science Foundation.</a:t>
            </a:r>
          </a:p>
          <a:p>
            <a:endParaRPr lang="en-US" sz="2000" dirty="0">
              <a:solidFill>
                <a:srgbClr val="FFFFFF"/>
              </a:solidFill>
            </a:endParaRPr>
          </a:p>
        </p:txBody>
      </p:sp>
    </p:spTree>
    <p:extLst>
      <p:ext uri="{BB962C8B-B14F-4D97-AF65-F5344CB8AC3E}">
        <p14:creationId xmlns:p14="http://schemas.microsoft.com/office/powerpoint/2010/main" val="345648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1681-886E-CD00-28C8-9AEC0AD1D97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4C5B8CD-B260-5B99-85A1-45C535526AAC}"/>
              </a:ext>
            </a:extLst>
          </p:cNvPr>
          <p:cNvSpPr>
            <a:spLocks noGrp="1"/>
          </p:cNvSpPr>
          <p:nvPr>
            <p:ph idx="1"/>
          </p:nvPr>
        </p:nvSpPr>
        <p:spPr>
          <a:xfrm>
            <a:off x="581192" y="2161246"/>
            <a:ext cx="11029615" cy="3678303"/>
          </a:xfrm>
        </p:spPr>
        <p:txBody>
          <a:bodyPr/>
          <a:lstStyle/>
          <a:p>
            <a:pPr marL="0" indent="0">
              <a:buNone/>
            </a:pPr>
            <a:r>
              <a:rPr lang="en-US" dirty="0">
                <a:solidFill>
                  <a:schemeClr val="tx1"/>
                </a:solidFill>
              </a:rPr>
              <a:t>Akbulut, M. S., &amp; Hill, J. R. (2020). Case-based pedagogy for teacher education: An instructional model. </a:t>
            </a:r>
            <a:r>
              <a:rPr lang="en-US" i="1" dirty="0">
                <a:solidFill>
                  <a:schemeClr val="tx1"/>
                </a:solidFill>
              </a:rPr>
              <a:t>Contemporary Educational Technology</a:t>
            </a:r>
            <a:r>
              <a:rPr lang="en-US" dirty="0">
                <a:solidFill>
                  <a:schemeClr val="tx1"/>
                </a:solidFill>
              </a:rPr>
              <a:t>, </a:t>
            </a:r>
            <a:r>
              <a:rPr lang="en-US" i="1" dirty="0">
                <a:solidFill>
                  <a:schemeClr val="tx1"/>
                </a:solidFill>
              </a:rPr>
              <a:t>12</a:t>
            </a:r>
            <a:r>
              <a:rPr lang="en-US" dirty="0">
                <a:solidFill>
                  <a:schemeClr val="tx1"/>
                </a:solidFill>
              </a:rPr>
              <a:t>(2). https://</a:t>
            </a:r>
            <a:r>
              <a:rPr lang="en-US" dirty="0" err="1">
                <a:solidFill>
                  <a:schemeClr val="tx1"/>
                </a:solidFill>
              </a:rPr>
              <a:t>doi.org</a:t>
            </a:r>
            <a:r>
              <a:rPr lang="en-US" dirty="0">
                <a:solidFill>
                  <a:schemeClr val="tx1"/>
                </a:solidFill>
              </a:rPr>
              <a:t>/10.30935/</a:t>
            </a:r>
            <a:r>
              <a:rPr lang="en-US" dirty="0" err="1">
                <a:solidFill>
                  <a:schemeClr val="tx1"/>
                </a:solidFill>
              </a:rPr>
              <a:t>cedtech</a:t>
            </a:r>
            <a:r>
              <a:rPr lang="en-US" dirty="0">
                <a:solidFill>
                  <a:schemeClr val="tx1"/>
                </a:solidFill>
              </a:rPr>
              <a:t>/8937</a:t>
            </a:r>
          </a:p>
          <a:p>
            <a:pPr marL="0" indent="0">
              <a:buNone/>
            </a:pPr>
            <a:r>
              <a:rPr lang="en-US" dirty="0">
                <a:solidFill>
                  <a:schemeClr val="tx1"/>
                </a:solidFill>
              </a:rPr>
              <a:t>Hoffer, E. R. (2020). Case-based teaching: Using stories for engagement and inclusion. </a:t>
            </a:r>
            <a:r>
              <a:rPr lang="en-US" i="1" dirty="0">
                <a:solidFill>
                  <a:schemeClr val="tx1"/>
                </a:solidFill>
              </a:rPr>
              <a:t>International Journal on Social and Education Sciences</a:t>
            </a:r>
            <a:r>
              <a:rPr lang="en-US" dirty="0">
                <a:solidFill>
                  <a:schemeClr val="tx1"/>
                </a:solidFill>
              </a:rPr>
              <a:t>, </a:t>
            </a:r>
            <a:r>
              <a:rPr lang="en-US" i="1" dirty="0">
                <a:solidFill>
                  <a:schemeClr val="tx1"/>
                </a:solidFill>
              </a:rPr>
              <a:t>2</a:t>
            </a:r>
            <a:r>
              <a:rPr lang="en-US" dirty="0">
                <a:solidFill>
                  <a:schemeClr val="tx1"/>
                </a:solidFill>
              </a:rPr>
              <a:t>(2), 75-80. https://</a:t>
            </a:r>
            <a:r>
              <a:rPr lang="en-US" dirty="0" err="1">
                <a:solidFill>
                  <a:schemeClr val="tx1"/>
                </a:solidFill>
              </a:rPr>
              <a:t>files.eric.ed.gov</a:t>
            </a:r>
            <a:r>
              <a:rPr lang="en-US" dirty="0">
                <a:solidFill>
                  <a:schemeClr val="tx1"/>
                </a:solidFill>
              </a:rPr>
              <a:t>/</a:t>
            </a:r>
            <a:r>
              <a:rPr lang="en-US" dirty="0" err="1">
                <a:solidFill>
                  <a:schemeClr val="tx1"/>
                </a:solidFill>
              </a:rPr>
              <a:t>fulltext</a:t>
            </a:r>
            <a:r>
              <a:rPr lang="en-US" dirty="0">
                <a:solidFill>
                  <a:schemeClr val="tx1"/>
                </a:solidFill>
              </a:rPr>
              <a:t>/EJ1263931.pdf</a:t>
            </a:r>
            <a:endParaRPr lang="en-GB" dirty="0">
              <a:solidFill>
                <a:schemeClr val="tx1"/>
              </a:solidFill>
            </a:endParaRPr>
          </a:p>
          <a:p>
            <a:pPr marL="0" indent="0">
              <a:buNone/>
            </a:pPr>
            <a:r>
              <a:rPr lang="en-GB" dirty="0">
                <a:solidFill>
                  <a:schemeClr val="tx1"/>
                </a:solidFill>
              </a:rPr>
              <a:t>Shaheen, N. L., &amp; Lohnes Watulak, S. (2019). Bringing disability into the discussion: Examining technology accessibility as an equity concern in the field of instructional technology. </a:t>
            </a:r>
            <a:r>
              <a:rPr lang="en-GB" i="1" dirty="0">
                <a:solidFill>
                  <a:schemeClr val="tx1"/>
                </a:solidFill>
              </a:rPr>
              <a:t>Journal of Research on Technology in Education</a:t>
            </a:r>
            <a:r>
              <a:rPr lang="en-GB" dirty="0">
                <a:solidFill>
                  <a:schemeClr val="tx1"/>
                </a:solidFill>
              </a:rPr>
              <a:t>. </a:t>
            </a:r>
            <a:r>
              <a:rPr lang="en-GB" i="1" dirty="0">
                <a:solidFill>
                  <a:schemeClr val="tx1"/>
                </a:solidFill>
              </a:rPr>
              <a:t>51</a:t>
            </a:r>
            <a:r>
              <a:rPr lang="en-GB" dirty="0">
                <a:solidFill>
                  <a:schemeClr val="tx1"/>
                </a:solidFill>
              </a:rPr>
              <a:t>(1), 187–201. https://</a:t>
            </a:r>
            <a:r>
              <a:rPr lang="en-GB" dirty="0" err="1">
                <a:solidFill>
                  <a:schemeClr val="tx1"/>
                </a:solidFill>
              </a:rPr>
              <a:t>doi.org</a:t>
            </a:r>
            <a:r>
              <a:rPr lang="en-GB" dirty="0">
                <a:solidFill>
                  <a:schemeClr val="tx1"/>
                </a:solidFill>
              </a:rPr>
              <a:t>/10.1080/15391523.2019.1566037</a:t>
            </a:r>
            <a:endParaRPr lang="en-US" dirty="0">
              <a:solidFill>
                <a:schemeClr val="tx1"/>
              </a:solidFill>
            </a:endParaRPr>
          </a:p>
          <a:p>
            <a:pPr marL="0" indent="0">
              <a:buNone/>
            </a:pPr>
            <a:r>
              <a:rPr lang="en-US" dirty="0">
                <a:solidFill>
                  <a:schemeClr val="tx1"/>
                </a:solidFill>
              </a:rPr>
              <a:t>Shaheen, N. L. (2022). Accessibility4Equity: Cripping technology-mediated compulsory education through sociotechnical praxis. </a:t>
            </a:r>
            <a:r>
              <a:rPr lang="en-US" i="1" dirty="0">
                <a:solidFill>
                  <a:schemeClr val="tx1"/>
                </a:solidFill>
              </a:rPr>
              <a:t>British Journal of</a:t>
            </a:r>
            <a:r>
              <a:rPr lang="en-US" dirty="0">
                <a:solidFill>
                  <a:schemeClr val="tx1"/>
                </a:solidFill>
              </a:rPr>
              <a:t> </a:t>
            </a:r>
            <a:r>
              <a:rPr lang="en-US" i="1" dirty="0">
                <a:solidFill>
                  <a:schemeClr val="tx1"/>
                </a:solidFill>
              </a:rPr>
              <a:t>Educational Technology</a:t>
            </a:r>
            <a:r>
              <a:rPr lang="en-US" dirty="0">
                <a:solidFill>
                  <a:schemeClr val="tx1"/>
                </a:solidFill>
              </a:rPr>
              <a:t>. </a:t>
            </a:r>
            <a:r>
              <a:rPr lang="en-US" i="1" dirty="0">
                <a:solidFill>
                  <a:schemeClr val="tx1"/>
                </a:solidFill>
              </a:rPr>
              <a:t>53</a:t>
            </a:r>
            <a:r>
              <a:rPr lang="en-US" dirty="0">
                <a:solidFill>
                  <a:schemeClr val="tx1"/>
                </a:solidFill>
              </a:rPr>
              <a:t>(1), 77-92. https://</a:t>
            </a:r>
            <a:r>
              <a:rPr lang="en-US" dirty="0" err="1">
                <a:solidFill>
                  <a:schemeClr val="tx1"/>
                </a:solidFill>
              </a:rPr>
              <a:t>doi.org</a:t>
            </a:r>
            <a:r>
              <a:rPr lang="en-US" dirty="0">
                <a:solidFill>
                  <a:schemeClr val="tx1"/>
                </a:solidFill>
              </a:rPr>
              <a:t>/10.1111/bjet.13153</a:t>
            </a:r>
          </a:p>
          <a:p>
            <a:pPr marL="0" indent="0">
              <a:buNone/>
            </a:pPr>
            <a:endParaRPr lang="en-US" dirty="0">
              <a:solidFill>
                <a:schemeClr val="tx1"/>
              </a:solidFill>
            </a:endParaRPr>
          </a:p>
        </p:txBody>
      </p:sp>
    </p:spTree>
    <p:extLst>
      <p:ext uri="{BB962C8B-B14F-4D97-AF65-F5344CB8AC3E}">
        <p14:creationId xmlns:p14="http://schemas.microsoft.com/office/powerpoint/2010/main" val="339918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6117D8-C510-4706-3EFB-0B91A5D5AEDF}"/>
              </a:ext>
            </a:extLst>
          </p:cNvPr>
          <p:cNvSpPr>
            <a:spLocks noGrp="1"/>
          </p:cNvSpPr>
          <p:nvPr>
            <p:ph type="title"/>
          </p:nvPr>
        </p:nvSpPr>
        <p:spPr/>
        <p:txBody>
          <a:bodyPr>
            <a:normAutofit/>
          </a:bodyPr>
          <a:lstStyle/>
          <a:p>
            <a:r>
              <a:rPr lang="en-US" sz="3400" dirty="0"/>
              <a:t>Overview</a:t>
            </a:r>
          </a:p>
        </p:txBody>
      </p:sp>
      <p:sp>
        <p:nvSpPr>
          <p:cNvPr id="8" name="Text Placeholder 7">
            <a:extLst>
              <a:ext uri="{FF2B5EF4-FFF2-40B4-BE49-F238E27FC236}">
                <a16:creationId xmlns:a16="http://schemas.microsoft.com/office/drawing/2014/main" id="{7CBC3D32-8EF9-33AD-9DB8-638313A7A3C3}"/>
              </a:ext>
            </a:extLst>
          </p:cNvPr>
          <p:cNvSpPr>
            <a:spLocks noGrp="1"/>
          </p:cNvSpPr>
          <p:nvPr>
            <p:ph type="body" idx="1"/>
          </p:nvPr>
        </p:nvSpPr>
        <p:spPr/>
        <p:txBody>
          <a:bodyPr/>
          <a:lstStyle/>
          <a:p>
            <a:r>
              <a:rPr lang="en-US" sz="2600" dirty="0">
                <a:solidFill>
                  <a:schemeClr val="accent6">
                    <a:lumMod val="50000"/>
                  </a:schemeClr>
                </a:solidFill>
              </a:rPr>
              <a:t>Problem</a:t>
            </a:r>
          </a:p>
        </p:txBody>
      </p:sp>
      <p:sp>
        <p:nvSpPr>
          <p:cNvPr id="5" name="Content Placeholder 4">
            <a:extLst>
              <a:ext uri="{FF2B5EF4-FFF2-40B4-BE49-F238E27FC236}">
                <a16:creationId xmlns:a16="http://schemas.microsoft.com/office/drawing/2014/main" id="{50C68A33-E7EE-B6EC-EEEE-9270785CDD66}"/>
              </a:ext>
            </a:extLst>
          </p:cNvPr>
          <p:cNvSpPr>
            <a:spLocks noGrp="1"/>
          </p:cNvSpPr>
          <p:nvPr>
            <p:ph sz="half" idx="2"/>
          </p:nvPr>
        </p:nvSpPr>
        <p:spPr/>
        <p:txBody>
          <a:bodyPr>
            <a:normAutofit/>
          </a:bodyPr>
          <a:lstStyle/>
          <a:p>
            <a:r>
              <a:rPr lang="en-US" sz="2200" dirty="0">
                <a:solidFill>
                  <a:schemeClr val="tx1"/>
                </a:solidFill>
              </a:rPr>
              <a:t>Inaccessible instructional technologies </a:t>
            </a:r>
          </a:p>
          <a:p>
            <a:r>
              <a:rPr lang="en-US" sz="2200" dirty="0">
                <a:solidFill>
                  <a:schemeClr val="tx1"/>
                </a:solidFill>
              </a:rPr>
              <a:t>Inequities for blind and low-vision (BLV) students</a:t>
            </a:r>
          </a:p>
          <a:p>
            <a:r>
              <a:rPr lang="en-US" sz="2200" dirty="0">
                <a:solidFill>
                  <a:schemeClr val="tx1"/>
                </a:solidFill>
              </a:rPr>
              <a:t>Evades teachers’ notice</a:t>
            </a:r>
          </a:p>
        </p:txBody>
      </p:sp>
      <p:sp>
        <p:nvSpPr>
          <p:cNvPr id="9" name="Text Placeholder 8">
            <a:extLst>
              <a:ext uri="{FF2B5EF4-FFF2-40B4-BE49-F238E27FC236}">
                <a16:creationId xmlns:a16="http://schemas.microsoft.com/office/drawing/2014/main" id="{DB74748C-20DC-96F5-EEE0-8BE0FE40146A}"/>
              </a:ext>
            </a:extLst>
          </p:cNvPr>
          <p:cNvSpPr>
            <a:spLocks noGrp="1"/>
          </p:cNvSpPr>
          <p:nvPr>
            <p:ph type="body" sz="quarter" idx="3"/>
          </p:nvPr>
        </p:nvSpPr>
        <p:spPr/>
        <p:txBody>
          <a:bodyPr/>
          <a:lstStyle/>
          <a:p>
            <a:r>
              <a:rPr lang="en-US" sz="2600" dirty="0">
                <a:solidFill>
                  <a:schemeClr val="accent6">
                    <a:lumMod val="50000"/>
                  </a:schemeClr>
                </a:solidFill>
              </a:rPr>
              <a:t>Work in Progress</a:t>
            </a:r>
          </a:p>
        </p:txBody>
      </p:sp>
      <p:sp>
        <p:nvSpPr>
          <p:cNvPr id="10" name="Content Placeholder 9">
            <a:extLst>
              <a:ext uri="{FF2B5EF4-FFF2-40B4-BE49-F238E27FC236}">
                <a16:creationId xmlns:a16="http://schemas.microsoft.com/office/drawing/2014/main" id="{56259EBF-9960-0B20-3107-3E0E712E997B}"/>
              </a:ext>
            </a:extLst>
          </p:cNvPr>
          <p:cNvSpPr>
            <a:spLocks noGrp="1"/>
          </p:cNvSpPr>
          <p:nvPr>
            <p:ph sz="quarter" idx="4"/>
          </p:nvPr>
        </p:nvSpPr>
        <p:spPr/>
        <p:txBody>
          <a:bodyPr>
            <a:normAutofit/>
          </a:bodyPr>
          <a:lstStyle/>
          <a:p>
            <a:r>
              <a:rPr lang="en-US" sz="2200" dirty="0">
                <a:solidFill>
                  <a:schemeClr val="tx1"/>
                </a:solidFill>
              </a:rPr>
              <a:t>Case library: harmful impacts of inaccessible technology</a:t>
            </a:r>
          </a:p>
          <a:p>
            <a:r>
              <a:rPr lang="en-US" sz="2200" dirty="0">
                <a:solidFill>
                  <a:schemeClr val="tx1"/>
                </a:solidFill>
              </a:rPr>
              <a:t>Case-based learning (CBL) unit</a:t>
            </a:r>
          </a:p>
          <a:p>
            <a:r>
              <a:rPr lang="en-US" sz="2200" dirty="0">
                <a:solidFill>
                  <a:schemeClr val="tx1"/>
                </a:solidFill>
              </a:rPr>
              <a:t>Implemented in undergraduate &amp; graduate teacher prep program with future teachers of blind students</a:t>
            </a:r>
          </a:p>
          <a:p>
            <a:r>
              <a:rPr lang="en-US" sz="2200" dirty="0">
                <a:solidFill>
                  <a:schemeClr val="tx1"/>
                </a:solidFill>
              </a:rPr>
              <a:t>External evaluation</a:t>
            </a:r>
          </a:p>
        </p:txBody>
      </p:sp>
    </p:spTree>
    <p:extLst>
      <p:ext uri="{BB962C8B-B14F-4D97-AF65-F5344CB8AC3E}">
        <p14:creationId xmlns:p14="http://schemas.microsoft.com/office/powerpoint/2010/main" val="3522848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83ADD1-2752-7F39-FE0B-0B85F1E2676F}"/>
              </a:ext>
            </a:extLst>
          </p:cNvPr>
          <p:cNvSpPr>
            <a:spLocks noGrp="1"/>
          </p:cNvSpPr>
          <p:nvPr>
            <p:ph type="title"/>
          </p:nvPr>
        </p:nvSpPr>
        <p:spPr/>
        <p:txBody>
          <a:bodyPr>
            <a:normAutofit/>
          </a:bodyPr>
          <a:lstStyle/>
          <a:p>
            <a:r>
              <a:rPr lang="en-US" sz="3400" dirty="0"/>
              <a:t>ADA Title II Regs</a:t>
            </a:r>
          </a:p>
        </p:txBody>
      </p:sp>
      <p:sp>
        <p:nvSpPr>
          <p:cNvPr id="9" name="Text Placeholder 8">
            <a:extLst>
              <a:ext uri="{FF2B5EF4-FFF2-40B4-BE49-F238E27FC236}">
                <a16:creationId xmlns:a16="http://schemas.microsoft.com/office/drawing/2014/main" id="{A822AA81-43B2-F19D-2FC2-4199810AB7A5}"/>
              </a:ext>
            </a:extLst>
          </p:cNvPr>
          <p:cNvSpPr>
            <a:spLocks noGrp="1"/>
          </p:cNvSpPr>
          <p:nvPr>
            <p:ph type="body" idx="1"/>
          </p:nvPr>
        </p:nvSpPr>
        <p:spPr/>
        <p:txBody>
          <a:bodyPr/>
          <a:lstStyle/>
          <a:p>
            <a:r>
              <a:rPr lang="en-US" sz="2600" dirty="0">
                <a:solidFill>
                  <a:schemeClr val="accent6">
                    <a:lumMod val="50000"/>
                  </a:schemeClr>
                </a:solidFill>
              </a:rPr>
              <a:t>Rule</a:t>
            </a:r>
          </a:p>
        </p:txBody>
      </p:sp>
      <p:sp>
        <p:nvSpPr>
          <p:cNvPr id="8" name="Content Placeholder 7">
            <a:extLst>
              <a:ext uri="{FF2B5EF4-FFF2-40B4-BE49-F238E27FC236}">
                <a16:creationId xmlns:a16="http://schemas.microsoft.com/office/drawing/2014/main" id="{9FC026ED-1B7D-A66E-6B76-E6079DEE1925}"/>
              </a:ext>
            </a:extLst>
          </p:cNvPr>
          <p:cNvSpPr>
            <a:spLocks noGrp="1"/>
          </p:cNvSpPr>
          <p:nvPr>
            <p:ph sz="half" idx="2"/>
          </p:nvPr>
        </p:nvSpPr>
        <p:spPr/>
        <p:txBody>
          <a:bodyPr>
            <a:normAutofit/>
          </a:bodyPr>
          <a:lstStyle/>
          <a:p>
            <a:r>
              <a:rPr lang="en-US" sz="2200" dirty="0">
                <a:solidFill>
                  <a:schemeClr val="tx1"/>
                </a:solidFill>
              </a:rPr>
              <a:t>Compliance: April 24, 2026</a:t>
            </a:r>
          </a:p>
          <a:p>
            <a:r>
              <a:rPr lang="en-US" sz="2200" dirty="0">
                <a:solidFill>
                  <a:schemeClr val="tx1"/>
                </a:solidFill>
              </a:rPr>
              <a:t>State &amp; local government: K-12 schools</a:t>
            </a:r>
          </a:p>
          <a:p>
            <a:r>
              <a:rPr lang="en-US" sz="2200" dirty="0">
                <a:solidFill>
                  <a:schemeClr val="tx1"/>
                </a:solidFill>
              </a:rPr>
              <a:t>Websites</a:t>
            </a:r>
          </a:p>
          <a:p>
            <a:r>
              <a:rPr lang="en-US" sz="2200" dirty="0">
                <a:solidFill>
                  <a:schemeClr val="tx1"/>
                </a:solidFill>
              </a:rPr>
              <a:t>Mobile apps</a:t>
            </a:r>
          </a:p>
          <a:p>
            <a:endParaRPr lang="en-US" sz="2200" dirty="0">
              <a:solidFill>
                <a:schemeClr val="tx1"/>
              </a:solidFill>
            </a:endParaRPr>
          </a:p>
        </p:txBody>
      </p:sp>
      <p:sp>
        <p:nvSpPr>
          <p:cNvPr id="10" name="Text Placeholder 9">
            <a:extLst>
              <a:ext uri="{FF2B5EF4-FFF2-40B4-BE49-F238E27FC236}">
                <a16:creationId xmlns:a16="http://schemas.microsoft.com/office/drawing/2014/main" id="{541DCE27-3B1B-CB8B-6B4D-C92329DD1BF5}"/>
              </a:ext>
            </a:extLst>
          </p:cNvPr>
          <p:cNvSpPr>
            <a:spLocks noGrp="1"/>
          </p:cNvSpPr>
          <p:nvPr>
            <p:ph type="body" sz="quarter" idx="3"/>
          </p:nvPr>
        </p:nvSpPr>
        <p:spPr/>
        <p:txBody>
          <a:bodyPr/>
          <a:lstStyle/>
          <a:p>
            <a:r>
              <a:rPr lang="en-US" sz="2600" dirty="0">
                <a:solidFill>
                  <a:schemeClr val="accent6">
                    <a:lumMod val="50000"/>
                  </a:schemeClr>
                </a:solidFill>
              </a:rPr>
              <a:t>WCAG 2.1 AA</a:t>
            </a:r>
          </a:p>
        </p:txBody>
      </p:sp>
      <p:sp>
        <p:nvSpPr>
          <p:cNvPr id="11" name="Content Placeholder 10">
            <a:extLst>
              <a:ext uri="{FF2B5EF4-FFF2-40B4-BE49-F238E27FC236}">
                <a16:creationId xmlns:a16="http://schemas.microsoft.com/office/drawing/2014/main" id="{71F81201-F82F-BD9F-12CB-F3DE529753C6}"/>
              </a:ext>
            </a:extLst>
          </p:cNvPr>
          <p:cNvSpPr>
            <a:spLocks noGrp="1"/>
          </p:cNvSpPr>
          <p:nvPr>
            <p:ph sz="quarter" idx="4"/>
          </p:nvPr>
        </p:nvSpPr>
        <p:spPr>
          <a:xfrm>
            <a:off x="6217709" y="2926052"/>
            <a:ext cx="5393100" cy="3540849"/>
          </a:xfrm>
        </p:spPr>
        <p:txBody>
          <a:bodyPr>
            <a:noAutofit/>
          </a:bodyPr>
          <a:lstStyle/>
          <a:p>
            <a:r>
              <a:rPr lang="en-US" sz="2200" dirty="0">
                <a:solidFill>
                  <a:schemeClr val="tx1"/>
                </a:solidFill>
              </a:rPr>
              <a:t>Web Content Accessibility Guidelines </a:t>
            </a:r>
          </a:p>
          <a:p>
            <a:r>
              <a:rPr lang="en-US" sz="2200" dirty="0">
                <a:solidFill>
                  <a:schemeClr val="tx1"/>
                </a:solidFill>
              </a:rPr>
              <a:t>Technical standard:</a:t>
            </a:r>
          </a:p>
          <a:p>
            <a:r>
              <a:rPr lang="en-US" sz="2200" dirty="0">
                <a:solidFill>
                  <a:schemeClr val="tx1"/>
                </a:solidFill>
              </a:rPr>
              <a:t>POUR: Perceivable, Operable, Understandable, &amp; Robust</a:t>
            </a:r>
          </a:p>
          <a:p>
            <a:r>
              <a:rPr lang="en-US" sz="2200" dirty="0">
                <a:solidFill>
                  <a:schemeClr val="tx1"/>
                </a:solidFill>
              </a:rPr>
              <a:t>Headings &lt;h1&gt;, &lt;h2&gt;….</a:t>
            </a:r>
          </a:p>
          <a:p>
            <a:r>
              <a:rPr lang="en-US" sz="2200" dirty="0">
                <a:solidFill>
                  <a:schemeClr val="tx1"/>
                </a:solidFill>
              </a:rPr>
              <a:t>Alternative text</a:t>
            </a:r>
          </a:p>
          <a:p>
            <a:r>
              <a:rPr lang="en-US" sz="2200" dirty="0">
                <a:solidFill>
                  <a:schemeClr val="tx1"/>
                </a:solidFill>
              </a:rPr>
              <a:t>Descriptive/meaningful links:  </a:t>
            </a:r>
            <a:r>
              <a:rPr lang="en-US" sz="2200" strike="sngStrike" dirty="0">
                <a:solidFill>
                  <a:schemeClr val="tx1"/>
                </a:solidFill>
              </a:rPr>
              <a:t>CLICK HERE</a:t>
            </a:r>
          </a:p>
        </p:txBody>
      </p:sp>
    </p:spTree>
    <p:extLst>
      <p:ext uri="{BB962C8B-B14F-4D97-AF65-F5344CB8AC3E}">
        <p14:creationId xmlns:p14="http://schemas.microsoft.com/office/powerpoint/2010/main" val="2064863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971B4-E3E3-3621-807E-226099D7842D}"/>
              </a:ext>
            </a:extLst>
          </p:cNvPr>
          <p:cNvSpPr>
            <a:spLocks noGrp="1"/>
          </p:cNvSpPr>
          <p:nvPr>
            <p:ph type="title"/>
          </p:nvPr>
        </p:nvSpPr>
        <p:spPr/>
        <p:txBody>
          <a:bodyPr>
            <a:normAutofit/>
          </a:bodyPr>
          <a:lstStyle/>
          <a:p>
            <a:r>
              <a:rPr lang="en-US" sz="3400" dirty="0"/>
              <a:t>Cultivating A11y-Ship</a:t>
            </a:r>
          </a:p>
        </p:txBody>
      </p:sp>
      <p:sp>
        <p:nvSpPr>
          <p:cNvPr id="3" name="Content Placeholder 2">
            <a:extLst>
              <a:ext uri="{FF2B5EF4-FFF2-40B4-BE49-F238E27FC236}">
                <a16:creationId xmlns:a16="http://schemas.microsoft.com/office/drawing/2014/main" id="{E3481A34-877B-3D9C-1F21-9CE76110E3F8}"/>
              </a:ext>
            </a:extLst>
          </p:cNvPr>
          <p:cNvSpPr>
            <a:spLocks noGrp="1"/>
          </p:cNvSpPr>
          <p:nvPr>
            <p:ph idx="1"/>
          </p:nvPr>
        </p:nvSpPr>
        <p:spPr/>
        <p:txBody>
          <a:bodyPr>
            <a:normAutofit/>
          </a:bodyPr>
          <a:lstStyle/>
          <a:p>
            <a:r>
              <a:rPr lang="en-US" sz="2200" b="1" dirty="0">
                <a:solidFill>
                  <a:schemeClr val="tx1"/>
                </a:solidFill>
              </a:rPr>
              <a:t>A commitment to creating born accessible classes</a:t>
            </a:r>
          </a:p>
          <a:p>
            <a:r>
              <a:rPr lang="en-US" sz="2200" dirty="0">
                <a:solidFill>
                  <a:schemeClr val="tx1"/>
                </a:solidFill>
              </a:rPr>
              <a:t>Proactive not reactive</a:t>
            </a:r>
          </a:p>
          <a:p>
            <a:r>
              <a:rPr lang="en-US" sz="2200" dirty="0">
                <a:solidFill>
                  <a:schemeClr val="tx1"/>
                </a:solidFill>
              </a:rPr>
              <a:t>Disabled students can show up any time and learn alongside their peers</a:t>
            </a:r>
          </a:p>
          <a:p>
            <a:r>
              <a:rPr lang="en-US" sz="2200" dirty="0">
                <a:solidFill>
                  <a:schemeClr val="tx1"/>
                </a:solidFill>
              </a:rPr>
              <a:t>Accessible technology &amp; pedagogy</a:t>
            </a:r>
          </a:p>
          <a:p>
            <a:r>
              <a:rPr lang="en-US" sz="2200" dirty="0">
                <a:solidFill>
                  <a:schemeClr val="tx1"/>
                </a:solidFill>
              </a:rPr>
              <a:t>Examining power structures, particularly ableism</a:t>
            </a:r>
          </a:p>
          <a:p>
            <a:r>
              <a:rPr lang="en-US" sz="2200" dirty="0">
                <a:solidFill>
                  <a:schemeClr val="tx1"/>
                </a:solidFill>
              </a:rPr>
              <a:t>Opportune time to cultivate a11y-ship among preservice teachers</a:t>
            </a:r>
          </a:p>
        </p:txBody>
      </p:sp>
    </p:spTree>
    <p:extLst>
      <p:ext uri="{BB962C8B-B14F-4D97-AF65-F5344CB8AC3E}">
        <p14:creationId xmlns:p14="http://schemas.microsoft.com/office/powerpoint/2010/main" val="240723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FDD80-631C-686E-1430-9F2E8CC23E80}"/>
              </a:ext>
            </a:extLst>
          </p:cNvPr>
          <p:cNvSpPr>
            <a:spLocks noGrp="1"/>
          </p:cNvSpPr>
          <p:nvPr>
            <p:ph type="title"/>
          </p:nvPr>
        </p:nvSpPr>
        <p:spPr/>
        <p:txBody>
          <a:bodyPr>
            <a:normAutofit/>
          </a:bodyPr>
          <a:lstStyle/>
          <a:p>
            <a:r>
              <a:rPr lang="en-US" sz="3400" dirty="0"/>
              <a:t>Status quo</a:t>
            </a:r>
          </a:p>
        </p:txBody>
      </p:sp>
      <p:sp>
        <p:nvSpPr>
          <p:cNvPr id="3" name="Content Placeholder 2">
            <a:extLst>
              <a:ext uri="{FF2B5EF4-FFF2-40B4-BE49-F238E27FC236}">
                <a16:creationId xmlns:a16="http://schemas.microsoft.com/office/drawing/2014/main" id="{974E4070-2B9D-2AD3-0718-8EC7D5DD7B01}"/>
              </a:ext>
            </a:extLst>
          </p:cNvPr>
          <p:cNvSpPr>
            <a:spLocks noGrp="1"/>
          </p:cNvSpPr>
          <p:nvPr>
            <p:ph idx="1"/>
          </p:nvPr>
        </p:nvSpPr>
        <p:spPr>
          <a:xfrm>
            <a:off x="581192" y="2092360"/>
            <a:ext cx="11029615" cy="4385557"/>
          </a:xfrm>
        </p:spPr>
        <p:txBody>
          <a:bodyPr>
            <a:normAutofit/>
          </a:bodyPr>
          <a:lstStyle/>
          <a:p>
            <a:r>
              <a:rPr lang="en-US" sz="2200" dirty="0">
                <a:solidFill>
                  <a:schemeClr val="tx1"/>
                </a:solidFill>
              </a:rPr>
              <a:t>Inaccessible instructional technologies are a systemic problem in K-12 (Shaheen &amp; Lohnes Watulak, 2019)</a:t>
            </a:r>
          </a:p>
          <a:p>
            <a:r>
              <a:rPr lang="en-US" sz="2200" dirty="0">
                <a:solidFill>
                  <a:schemeClr val="tx1"/>
                </a:solidFill>
              </a:rPr>
              <a:t>Lack of knowledge among educators</a:t>
            </a:r>
          </a:p>
          <a:p>
            <a:r>
              <a:rPr lang="en-US" sz="2200" dirty="0">
                <a:solidFill>
                  <a:schemeClr val="tx1"/>
                </a:solidFill>
              </a:rPr>
              <a:t>Educators are unaware that</a:t>
            </a:r>
          </a:p>
          <a:p>
            <a:pPr lvl="1"/>
            <a:r>
              <a:rPr lang="en-US" sz="2200" dirty="0">
                <a:solidFill>
                  <a:schemeClr val="tx1"/>
                </a:solidFill>
              </a:rPr>
              <a:t>Technologies can be inaccessible</a:t>
            </a:r>
          </a:p>
          <a:p>
            <a:pPr lvl="1"/>
            <a:r>
              <a:rPr lang="en-US" sz="2200" dirty="0">
                <a:solidFill>
                  <a:schemeClr val="tx1"/>
                </a:solidFill>
              </a:rPr>
              <a:t>How inaccessible technologies harm BLV students</a:t>
            </a:r>
          </a:p>
          <a:p>
            <a:pPr lvl="1"/>
            <a:r>
              <a:rPr lang="en-US" sz="2200" dirty="0">
                <a:solidFill>
                  <a:schemeClr val="tx1"/>
                </a:solidFill>
              </a:rPr>
              <a:t>How to tell whether a technology is accessible</a:t>
            </a:r>
          </a:p>
          <a:p>
            <a:pPr lvl="1"/>
            <a:r>
              <a:rPr lang="en-US" sz="2200" dirty="0">
                <a:solidFill>
                  <a:schemeClr val="tx1"/>
                </a:solidFill>
              </a:rPr>
              <a:t>Several laws mandate accessible technologies in K-12</a:t>
            </a:r>
          </a:p>
        </p:txBody>
      </p:sp>
    </p:spTree>
    <p:extLst>
      <p:ext uri="{BB962C8B-B14F-4D97-AF65-F5344CB8AC3E}">
        <p14:creationId xmlns:p14="http://schemas.microsoft.com/office/powerpoint/2010/main" val="149131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39029A2D-6826-EC29-E4C6-44B186D09E5E}"/>
              </a:ext>
            </a:extLst>
          </p:cNvPr>
          <p:cNvSpPr>
            <a:spLocks noGrp="1"/>
          </p:cNvSpPr>
          <p:nvPr>
            <p:ph type="title"/>
          </p:nvPr>
        </p:nvSpPr>
        <p:spPr>
          <a:xfrm>
            <a:off x="762121" y="960722"/>
            <a:ext cx="4968489" cy="1293379"/>
          </a:xfrm>
        </p:spPr>
        <p:txBody>
          <a:bodyPr vert="horz" lIns="91440" tIns="45720" rIns="91440" bIns="45720" rtlCol="0" anchor="b">
            <a:noAutofit/>
          </a:bodyPr>
          <a:lstStyle/>
          <a:p>
            <a:r>
              <a:rPr lang="en-US" sz="3400" dirty="0">
                <a:solidFill>
                  <a:srgbClr val="FFFFFF"/>
                </a:solidFill>
              </a:rPr>
              <a:t>Theoretical Framework</a:t>
            </a:r>
            <a:r>
              <a:rPr lang="en-US" sz="3400" dirty="0">
                <a:solidFill>
                  <a:schemeClr val="accent6">
                    <a:lumMod val="50000"/>
                  </a:schemeClr>
                </a:solidFill>
              </a:rPr>
              <a:t>:</a:t>
            </a:r>
            <a:r>
              <a:rPr lang="en-US" sz="1200" dirty="0">
                <a:solidFill>
                  <a:schemeClr val="accent6">
                    <a:lumMod val="50000"/>
                  </a:schemeClr>
                </a:solidFill>
              </a:rPr>
              <a:t>  Accessibility4Equity</a:t>
            </a:r>
          </a:p>
        </p:txBody>
      </p:sp>
      <p:sp>
        <p:nvSpPr>
          <p:cNvPr id="25" name="Rectangle 24">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Content Placeholder 4">
            <a:extLst>
              <a:ext uri="{FF2B5EF4-FFF2-40B4-BE49-F238E27FC236}">
                <a16:creationId xmlns:a16="http://schemas.microsoft.com/office/drawing/2014/main" id="{487ED5CC-40B1-DACB-8940-5E4268213548}"/>
              </a:ext>
            </a:extLst>
          </p:cNvPr>
          <p:cNvSpPr>
            <a:spLocks noGrp="1"/>
          </p:cNvSpPr>
          <p:nvPr>
            <p:ph sz="half" idx="1"/>
          </p:nvPr>
        </p:nvSpPr>
        <p:spPr>
          <a:xfrm>
            <a:off x="783387" y="2254101"/>
            <a:ext cx="5187755" cy="3882293"/>
          </a:xfrm>
        </p:spPr>
        <p:txBody>
          <a:bodyPr vert="horz" lIns="91440" tIns="45720" rIns="91440" bIns="45720" rtlCol="0" anchor="ctr">
            <a:normAutofit/>
          </a:bodyPr>
          <a:lstStyle/>
          <a:p>
            <a:r>
              <a:rPr lang="en-US" sz="2200" dirty="0">
                <a:solidFill>
                  <a:srgbClr val="FFFFFF"/>
                </a:solidFill>
              </a:rPr>
              <a:t>sociotechnical praxis to disrupt systemic ableism &amp; construct born accessible technology-mediated classes</a:t>
            </a:r>
          </a:p>
          <a:p>
            <a:r>
              <a:rPr lang="en-US" sz="2200" b="1" dirty="0">
                <a:solidFill>
                  <a:srgbClr val="FFFFFF"/>
                </a:solidFill>
              </a:rPr>
              <a:t>Pedagogy</a:t>
            </a:r>
            <a:r>
              <a:rPr lang="en-US" sz="2200" dirty="0">
                <a:solidFill>
                  <a:srgbClr val="FFFFFF"/>
                </a:solidFill>
              </a:rPr>
              <a:t>: Universal Design for Learning</a:t>
            </a:r>
          </a:p>
          <a:p>
            <a:r>
              <a:rPr lang="en-US" sz="2200" b="1" dirty="0">
                <a:solidFill>
                  <a:srgbClr val="FFFFFF"/>
                </a:solidFill>
              </a:rPr>
              <a:t>Technology</a:t>
            </a:r>
            <a:r>
              <a:rPr lang="en-US" sz="2200" dirty="0">
                <a:solidFill>
                  <a:srgbClr val="FFFFFF"/>
                </a:solidFill>
              </a:rPr>
              <a:t>: WCAG</a:t>
            </a:r>
          </a:p>
          <a:p>
            <a:r>
              <a:rPr lang="en-US" sz="2200" b="1" dirty="0">
                <a:solidFill>
                  <a:srgbClr val="FFFFFF"/>
                </a:solidFill>
              </a:rPr>
              <a:t>Reflection</a:t>
            </a:r>
            <a:r>
              <a:rPr lang="en-US" sz="2200" dirty="0">
                <a:solidFill>
                  <a:srgbClr val="FFFFFF"/>
                </a:solidFill>
              </a:rPr>
              <a:t>: how ableism shapes decisions about which learning supports are inherent versus auxiliary</a:t>
            </a:r>
          </a:p>
          <a:p>
            <a:pPr marL="0" indent="0">
              <a:buNone/>
            </a:pPr>
            <a:r>
              <a:rPr lang="en-US" sz="2200" dirty="0">
                <a:solidFill>
                  <a:srgbClr val="FFFFFF"/>
                </a:solidFill>
              </a:rPr>
              <a:t>(Shaheen, 2022)</a:t>
            </a:r>
          </a:p>
        </p:txBody>
      </p:sp>
      <p:pic>
        <p:nvPicPr>
          <p:cNvPr id="8" name="Content Placeholder 7" descr="The Accessibility4Equity figure features four nested concentric circles, which create a small center circle surrounded by three rings. The center circle is labeled disabled youth. Moving out from the center circle, the inner ring is divided into three congruent segments. The first segment, born accessible, reads WCAG, legal requirements, and UDL. The second segment, individualized, reads access intimacy and swiftly responsive. The third segment, cripped, reads disability-led, transformative work, examining abled power. The medial ring features the labels reflection and action positioned across the ring from one another with two-way arrows connecting them. The dashed outer ring is labeled compulsory education. Below the nested circles, is an arrow labeled equity that points to the right.">
            <a:extLst>
              <a:ext uri="{FF2B5EF4-FFF2-40B4-BE49-F238E27FC236}">
                <a16:creationId xmlns:a16="http://schemas.microsoft.com/office/drawing/2014/main" id="{A2400FCE-5067-6544-757E-23F4D549D154}"/>
              </a:ext>
            </a:extLst>
          </p:cNvPr>
          <p:cNvPicPr>
            <a:picLocks noGrp="1" noChangeAspect="1"/>
          </p:cNvPicPr>
          <p:nvPr>
            <p:ph sz="half" idx="2"/>
          </p:nvPr>
        </p:nvPicPr>
        <p:blipFill>
          <a:blip r:embed="rId2"/>
          <a:stretch>
            <a:fillRect/>
          </a:stretch>
        </p:blipFill>
        <p:spPr>
          <a:xfrm>
            <a:off x="6223214" y="617964"/>
            <a:ext cx="5646676" cy="6055418"/>
          </a:xfrm>
          <a:prstGeom prst="rect">
            <a:avLst/>
          </a:prstGeom>
        </p:spPr>
      </p:pic>
    </p:spTree>
    <p:extLst>
      <p:ext uri="{BB962C8B-B14F-4D97-AF65-F5344CB8AC3E}">
        <p14:creationId xmlns:p14="http://schemas.microsoft.com/office/powerpoint/2010/main" val="117902183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4751C75-3D6B-40EC-B53B-833B2B4CFD84}"/>
              </a:ext>
            </a:extLst>
          </p:cNvPr>
          <p:cNvSpPr>
            <a:spLocks noGrp="1"/>
          </p:cNvSpPr>
          <p:nvPr>
            <p:ph type="title"/>
          </p:nvPr>
        </p:nvSpPr>
        <p:spPr>
          <a:xfrm>
            <a:off x="762121" y="674281"/>
            <a:ext cx="4968489" cy="1013800"/>
          </a:xfrm>
        </p:spPr>
        <p:txBody>
          <a:bodyPr vert="horz" lIns="91440" tIns="45720" rIns="91440" bIns="45720" rtlCol="0" anchor="b">
            <a:normAutofit/>
          </a:bodyPr>
          <a:lstStyle/>
          <a:p>
            <a:r>
              <a:rPr lang="en-US" sz="3000" dirty="0">
                <a:solidFill>
                  <a:srgbClr val="FFFFFF"/>
                </a:solidFill>
              </a:rPr>
              <a:t>A11y in Sci Case Library</a:t>
            </a:r>
          </a:p>
        </p:txBody>
      </p:sp>
      <p:sp>
        <p:nvSpPr>
          <p:cNvPr id="23" name="Rectangle 22">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C9FAC27-FA30-FA60-44F7-225D6B7AAFF0}"/>
              </a:ext>
            </a:extLst>
          </p:cNvPr>
          <p:cNvSpPr>
            <a:spLocks noGrp="1"/>
          </p:cNvSpPr>
          <p:nvPr>
            <p:ph sz="half" idx="1"/>
          </p:nvPr>
        </p:nvSpPr>
        <p:spPr>
          <a:xfrm>
            <a:off x="783387" y="2000711"/>
            <a:ext cx="4947221" cy="3905667"/>
          </a:xfrm>
        </p:spPr>
        <p:txBody>
          <a:bodyPr vert="horz" lIns="91440" tIns="45720" rIns="91440" bIns="45720" rtlCol="0" anchor="ctr">
            <a:noAutofit/>
          </a:bodyPr>
          <a:lstStyle/>
          <a:p>
            <a:pPr>
              <a:spcBef>
                <a:spcPts val="0"/>
              </a:spcBef>
            </a:pPr>
            <a:r>
              <a:rPr lang="en-US" sz="2200" dirty="0">
                <a:solidFill>
                  <a:srgbClr val="FFFFFF"/>
                </a:solidFill>
              </a:rPr>
              <a:t>Research-based short stories</a:t>
            </a:r>
          </a:p>
          <a:p>
            <a:pPr>
              <a:spcBef>
                <a:spcPts val="0"/>
              </a:spcBef>
            </a:pPr>
            <a:r>
              <a:rPr lang="en-US" sz="2200" dirty="0">
                <a:solidFill>
                  <a:srgbClr val="FFFFFF"/>
                </a:solidFill>
              </a:rPr>
              <a:t>BLV students &amp; their teachers learning &amp; working in in/accessible tech-mediated classes</a:t>
            </a:r>
          </a:p>
          <a:p>
            <a:pPr>
              <a:spcBef>
                <a:spcPts val="0"/>
              </a:spcBef>
            </a:pPr>
            <a:r>
              <a:rPr lang="en-US" sz="2200" dirty="0">
                <a:solidFill>
                  <a:srgbClr val="FFFFFF"/>
                </a:solidFill>
              </a:rPr>
              <a:t>15 stories (so far)</a:t>
            </a:r>
          </a:p>
          <a:p>
            <a:pPr>
              <a:spcBef>
                <a:spcPts val="0"/>
              </a:spcBef>
            </a:pPr>
            <a:r>
              <a:rPr lang="en-US" sz="2200" dirty="0">
                <a:solidFill>
                  <a:srgbClr val="FFFFFF"/>
                </a:solidFill>
              </a:rPr>
              <a:t>Prioritized accessibility in dev process</a:t>
            </a:r>
          </a:p>
          <a:p>
            <a:pPr>
              <a:spcBef>
                <a:spcPts val="0"/>
              </a:spcBef>
            </a:pPr>
            <a:r>
              <a:rPr lang="en-US" sz="2200" dirty="0">
                <a:solidFill>
                  <a:srgbClr val="FFFFFF"/>
                </a:solidFill>
              </a:rPr>
              <a:t>Interface: </a:t>
            </a:r>
            <a:r>
              <a:rPr lang="en-US" sz="2000" dirty="0">
                <a:solidFill>
                  <a:srgbClr val="FFFFFF"/>
                </a:solidFill>
              </a:rPr>
              <a:t>filtering, glossary, character bios</a:t>
            </a:r>
          </a:p>
          <a:p>
            <a:pPr>
              <a:spcBef>
                <a:spcPts val="0"/>
              </a:spcBef>
            </a:pPr>
            <a:r>
              <a:rPr lang="en-US" sz="2000" dirty="0">
                <a:solidFill>
                  <a:srgbClr val="FFFFFF"/>
                </a:solidFill>
              </a:rPr>
              <a:t>Case metadata:  instructional tech, assistive tech, WCAG</a:t>
            </a:r>
          </a:p>
          <a:p>
            <a:pPr>
              <a:spcBef>
                <a:spcPts val="0"/>
              </a:spcBef>
            </a:pPr>
            <a:r>
              <a:rPr lang="en-US" sz="2200" dirty="0">
                <a:solidFill>
                  <a:schemeClr val="accent2"/>
                </a:solidFill>
                <a:hlinkClick r:id="rId2">
                  <a:extLst>
                    <a:ext uri="{A12FA001-AC4F-418D-AE19-62706E023703}">
                      <ahyp:hlinkClr xmlns:ahyp="http://schemas.microsoft.com/office/drawing/2018/hyperlinkcolor" val="tx"/>
                    </a:ext>
                  </a:extLst>
                </a:hlinkClick>
              </a:rPr>
              <a:t>Case library</a:t>
            </a:r>
            <a:endParaRPr lang="en-US" sz="2200" dirty="0">
              <a:solidFill>
                <a:schemeClr val="accent2"/>
              </a:solidFill>
            </a:endParaRPr>
          </a:p>
        </p:txBody>
      </p:sp>
      <p:pic>
        <p:nvPicPr>
          <p:cNvPr id="6" name="Content Placeholder 5">
            <a:extLst>
              <a:ext uri="{FF2B5EF4-FFF2-40B4-BE49-F238E27FC236}">
                <a16:creationId xmlns:a16="http://schemas.microsoft.com/office/drawing/2014/main" id="{A4FE3D45-8C14-0E9B-84CE-DC9E7A9CF134}"/>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6471493" y="960723"/>
            <a:ext cx="4945656" cy="4945656"/>
          </a:xfrm>
          <a:prstGeom prst="rect">
            <a:avLst/>
          </a:prstGeom>
        </p:spPr>
      </p:pic>
    </p:spTree>
    <p:extLst>
      <p:ext uri="{BB962C8B-B14F-4D97-AF65-F5344CB8AC3E}">
        <p14:creationId xmlns:p14="http://schemas.microsoft.com/office/powerpoint/2010/main" val="87556284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6283-F369-A1FE-5C21-F63E106E4620}"/>
              </a:ext>
            </a:extLst>
          </p:cNvPr>
          <p:cNvSpPr>
            <a:spLocks noGrp="1"/>
          </p:cNvSpPr>
          <p:nvPr>
            <p:ph type="title"/>
          </p:nvPr>
        </p:nvSpPr>
        <p:spPr/>
        <p:txBody>
          <a:bodyPr>
            <a:normAutofit/>
          </a:bodyPr>
          <a:lstStyle/>
          <a:p>
            <a:r>
              <a:rPr lang="en-US" sz="3000" dirty="0"/>
              <a:t>Stories</a:t>
            </a:r>
          </a:p>
        </p:txBody>
      </p:sp>
      <p:sp>
        <p:nvSpPr>
          <p:cNvPr id="3" name="Content Placeholder 2">
            <a:extLst>
              <a:ext uri="{FF2B5EF4-FFF2-40B4-BE49-F238E27FC236}">
                <a16:creationId xmlns:a16="http://schemas.microsoft.com/office/drawing/2014/main" id="{7F7B73BC-8539-B25F-896E-E16D3988F407}"/>
              </a:ext>
            </a:extLst>
          </p:cNvPr>
          <p:cNvSpPr>
            <a:spLocks noGrp="1"/>
          </p:cNvSpPr>
          <p:nvPr>
            <p:ph sz="half" idx="1"/>
          </p:nvPr>
        </p:nvSpPr>
        <p:spPr/>
        <p:txBody>
          <a:bodyPr>
            <a:normAutofit/>
          </a:bodyPr>
          <a:lstStyle/>
          <a:p>
            <a:r>
              <a:rPr lang="en-US" sz="2200" b="1" i="1" dirty="0">
                <a:solidFill>
                  <a:schemeClr val="tx1"/>
                </a:solidFill>
              </a:rPr>
              <a:t>Simulation Frustration</a:t>
            </a:r>
            <a:r>
              <a:rPr lang="en-US" sz="2200" dirty="0">
                <a:solidFill>
                  <a:schemeClr val="tx1"/>
                </a:solidFill>
              </a:rPr>
              <a:t> relays Captain Marvel’s experience with inaccessible biology simulations and her teachers’ failed attempts to make the technology-mediated unit accessible.</a:t>
            </a:r>
          </a:p>
          <a:p>
            <a:r>
              <a:rPr lang="en-US" sz="2200" b="1" i="1" dirty="0">
                <a:solidFill>
                  <a:schemeClr val="tx1"/>
                </a:solidFill>
              </a:rPr>
              <a:t>Sometimes I Cry</a:t>
            </a:r>
            <a:r>
              <a:rPr lang="en-US" sz="2200" dirty="0">
                <a:solidFill>
                  <a:schemeClr val="tx1"/>
                </a:solidFill>
              </a:rPr>
              <a:t> describes the shame and despair Rebecca felt when selecting high school classes based solely on how accessible she thought they would be. </a:t>
            </a:r>
          </a:p>
        </p:txBody>
      </p:sp>
      <p:sp>
        <p:nvSpPr>
          <p:cNvPr id="4" name="Content Placeholder 3">
            <a:extLst>
              <a:ext uri="{FF2B5EF4-FFF2-40B4-BE49-F238E27FC236}">
                <a16:creationId xmlns:a16="http://schemas.microsoft.com/office/drawing/2014/main" id="{2DB6C029-841D-5FF3-242F-08BED2BB4F65}"/>
              </a:ext>
            </a:extLst>
          </p:cNvPr>
          <p:cNvSpPr>
            <a:spLocks noGrp="1"/>
          </p:cNvSpPr>
          <p:nvPr>
            <p:ph sz="half" idx="2"/>
          </p:nvPr>
        </p:nvSpPr>
        <p:spPr/>
        <p:txBody>
          <a:bodyPr>
            <a:normAutofit/>
          </a:bodyPr>
          <a:lstStyle/>
          <a:p>
            <a:r>
              <a:rPr lang="en-US" sz="2200" dirty="0">
                <a:solidFill>
                  <a:schemeClr val="tx1"/>
                </a:solidFill>
              </a:rPr>
              <a:t>In </a:t>
            </a:r>
            <a:r>
              <a:rPr lang="en-US" sz="2200" b="1" dirty="0">
                <a:solidFill>
                  <a:schemeClr val="tx1"/>
                </a:solidFill>
              </a:rPr>
              <a:t>Kahoot </a:t>
            </a:r>
            <a:r>
              <a:rPr lang="en-US" sz="2200" b="1" dirty="0" err="1">
                <a:solidFill>
                  <a:schemeClr val="tx1"/>
                </a:solidFill>
              </a:rPr>
              <a:t>Kapoot</a:t>
            </a:r>
            <a:r>
              <a:rPr lang="en-US" sz="2200" b="1" dirty="0">
                <a:solidFill>
                  <a:schemeClr val="tx1"/>
                </a:solidFill>
              </a:rPr>
              <a:t> </a:t>
            </a:r>
            <a:r>
              <a:rPr lang="en-US" sz="2200" dirty="0">
                <a:solidFill>
                  <a:schemeClr val="tx1"/>
                </a:solidFill>
              </a:rPr>
              <a:t>three blind teens put Kahoot on blast and strategize about how to get their teachers to ditch the “game.” </a:t>
            </a:r>
          </a:p>
          <a:p>
            <a:r>
              <a:rPr lang="en-US" sz="2200" b="1" dirty="0">
                <a:solidFill>
                  <a:schemeClr val="tx1"/>
                </a:solidFill>
              </a:rPr>
              <a:t>Accessibility 101</a:t>
            </a:r>
            <a:r>
              <a:rPr lang="en-US" sz="2200" dirty="0">
                <a:solidFill>
                  <a:schemeClr val="tx1"/>
                </a:solidFill>
              </a:rPr>
              <a:t> shares a first-year teacher of blind students’ nerve-wracking experience providing accessibility PD to a veteran science teacher.</a:t>
            </a:r>
          </a:p>
        </p:txBody>
      </p:sp>
    </p:spTree>
    <p:extLst>
      <p:ext uri="{BB962C8B-B14F-4D97-AF65-F5344CB8AC3E}">
        <p14:creationId xmlns:p14="http://schemas.microsoft.com/office/powerpoint/2010/main" val="746958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C13C-9FCC-DE57-E111-9368BB5441ED}"/>
              </a:ext>
            </a:extLst>
          </p:cNvPr>
          <p:cNvSpPr>
            <a:spLocks noGrp="1"/>
          </p:cNvSpPr>
          <p:nvPr>
            <p:ph type="title"/>
          </p:nvPr>
        </p:nvSpPr>
        <p:spPr/>
        <p:txBody>
          <a:bodyPr>
            <a:normAutofit/>
          </a:bodyPr>
          <a:lstStyle/>
          <a:p>
            <a:r>
              <a:rPr lang="en-US" sz="3000" dirty="0"/>
              <a:t>CBL Unit for Preservice Teachers of Blind Students</a:t>
            </a:r>
          </a:p>
        </p:txBody>
      </p:sp>
      <p:sp>
        <p:nvSpPr>
          <p:cNvPr id="3" name="Content Placeholder 2">
            <a:extLst>
              <a:ext uri="{FF2B5EF4-FFF2-40B4-BE49-F238E27FC236}">
                <a16:creationId xmlns:a16="http://schemas.microsoft.com/office/drawing/2014/main" id="{0AADCEBE-C474-339F-7423-AEC8A142D300}"/>
              </a:ext>
            </a:extLst>
          </p:cNvPr>
          <p:cNvSpPr>
            <a:spLocks noGrp="1"/>
          </p:cNvSpPr>
          <p:nvPr>
            <p:ph idx="1"/>
          </p:nvPr>
        </p:nvSpPr>
        <p:spPr>
          <a:xfrm>
            <a:off x="581192" y="2180496"/>
            <a:ext cx="11029615" cy="3975348"/>
          </a:xfrm>
        </p:spPr>
        <p:txBody>
          <a:bodyPr>
            <a:normAutofit/>
          </a:bodyPr>
          <a:lstStyle/>
          <a:p>
            <a:r>
              <a:rPr lang="en-US" sz="2200" dirty="0">
                <a:solidFill>
                  <a:schemeClr val="tx1"/>
                </a:solidFill>
              </a:rPr>
              <a:t>Undergraduate &amp; graduate BLV AT course</a:t>
            </a:r>
          </a:p>
          <a:p>
            <a:r>
              <a:rPr lang="en-US" sz="2200" dirty="0">
                <a:solidFill>
                  <a:schemeClr val="tx1"/>
                </a:solidFill>
              </a:rPr>
              <a:t>1</a:t>
            </a:r>
            <a:r>
              <a:rPr lang="en-US" sz="2200" baseline="30000" dirty="0">
                <a:solidFill>
                  <a:schemeClr val="tx1"/>
                </a:solidFill>
              </a:rPr>
              <a:t>st</a:t>
            </a:r>
            <a:r>
              <a:rPr lang="en-US" sz="2200" dirty="0">
                <a:solidFill>
                  <a:schemeClr val="tx1"/>
                </a:solidFill>
              </a:rPr>
              <a:t> unit</a:t>
            </a:r>
          </a:p>
          <a:p>
            <a:r>
              <a:rPr lang="en-US" sz="2200" dirty="0">
                <a:solidFill>
                  <a:schemeClr val="tx1"/>
                </a:solidFill>
              </a:rPr>
              <a:t>5 weeks</a:t>
            </a:r>
          </a:p>
          <a:p>
            <a:r>
              <a:rPr lang="en-US" sz="2200" dirty="0">
                <a:solidFill>
                  <a:schemeClr val="tx1"/>
                </a:solidFill>
              </a:rPr>
              <a:t>Extensive reading from case library: primarily student-selected cases</a:t>
            </a:r>
          </a:p>
          <a:p>
            <a:r>
              <a:rPr lang="en-US" sz="2200" dirty="0">
                <a:solidFill>
                  <a:schemeClr val="tx1"/>
                </a:solidFill>
              </a:rPr>
              <a:t>Reflection</a:t>
            </a:r>
          </a:p>
          <a:p>
            <a:r>
              <a:rPr lang="en-US" sz="2200" dirty="0">
                <a:solidFill>
                  <a:schemeClr val="tx1"/>
                </a:solidFill>
              </a:rPr>
              <a:t>Guided inquiry into the complexities of teaching and learning </a:t>
            </a:r>
          </a:p>
          <a:p>
            <a:endParaRPr lang="en-US" sz="2200" dirty="0">
              <a:solidFill>
                <a:schemeClr val="tx1"/>
              </a:solidFill>
            </a:endParaRPr>
          </a:p>
          <a:p>
            <a:pPr marL="0" indent="0">
              <a:buNone/>
            </a:pPr>
            <a:r>
              <a:rPr lang="en-US" sz="2200" dirty="0">
                <a:solidFill>
                  <a:schemeClr val="tx1"/>
                </a:solidFill>
              </a:rPr>
              <a:t>(Akbulut &amp; Hill, 2020; Hoffer, 2020) </a:t>
            </a:r>
          </a:p>
        </p:txBody>
      </p:sp>
    </p:spTree>
    <p:extLst>
      <p:ext uri="{BB962C8B-B14F-4D97-AF65-F5344CB8AC3E}">
        <p14:creationId xmlns:p14="http://schemas.microsoft.com/office/powerpoint/2010/main" val="1549633350"/>
      </p:ext>
    </p:extLst>
  </p:cSld>
  <p:clrMapOvr>
    <a:masterClrMapping/>
  </p:clrMapOvr>
</p:sld>
</file>

<file path=ppt/theme/theme1.xml><?xml version="1.0" encoding="utf-8"?>
<a:theme xmlns:a="http://schemas.openxmlformats.org/drawingml/2006/main" name="Dividend">
  <a:themeElements>
    <a:clrScheme name="a11ys">
      <a:dk1>
        <a:srgbClr val="000000"/>
      </a:dk1>
      <a:lt1>
        <a:srgbClr val="FFFFFF"/>
      </a:lt1>
      <a:dk2>
        <a:srgbClr val="3D3D3D"/>
      </a:dk2>
      <a:lt2>
        <a:srgbClr val="EBEBEB"/>
      </a:lt2>
      <a:accent1>
        <a:srgbClr val="370C59"/>
      </a:accent1>
      <a:accent2>
        <a:srgbClr val="02CFDB"/>
      </a:accent2>
      <a:accent3>
        <a:srgbClr val="FEFFFF"/>
      </a:accent3>
      <a:accent4>
        <a:srgbClr val="000000"/>
      </a:accent4>
      <a:accent5>
        <a:srgbClr val="07949E"/>
      </a:accent5>
      <a:accent6>
        <a:srgbClr val="7117BB"/>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277</TotalTime>
  <Words>1327</Words>
  <Application>Microsoft Macintosh PowerPoint</Application>
  <PresentationFormat>Widescreen</PresentationFormat>
  <Paragraphs>162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Gill Sans MT</vt:lpstr>
      <vt:lpstr>Wingdings 2</vt:lpstr>
      <vt:lpstr>Dividend</vt:lpstr>
      <vt:lpstr>Cultivating A11y-ship Through Case-Based Learning</vt:lpstr>
      <vt:lpstr>Overview</vt:lpstr>
      <vt:lpstr>ADA Title II Regs</vt:lpstr>
      <vt:lpstr>Cultivating A11y-Ship</vt:lpstr>
      <vt:lpstr>Status quo</vt:lpstr>
      <vt:lpstr>Theoretical Framework:  Accessibility4Equity</vt:lpstr>
      <vt:lpstr>A11y in Sci Case Library</vt:lpstr>
      <vt:lpstr>Stories</vt:lpstr>
      <vt:lpstr>CBL Unit for Preservice Teachers of Blind Students</vt:lpstr>
      <vt:lpstr>WK 1 Asynchronous Lab</vt:lpstr>
      <vt:lpstr>Week 2 In Class</vt:lpstr>
      <vt:lpstr>Week 3 In Class</vt:lpstr>
      <vt:lpstr>Unit Culminating Project</vt:lpstr>
      <vt:lpstr>Preliminary External Evaluation Findings</vt:lpstr>
      <vt:lpstr>Incorporating the Case Library into Teacher Prep</vt:lpstr>
      <vt:lpstr>Continued work</vt:lpstr>
      <vt:lpstr>We would love your feedback </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Shaheen, Natalie</dc:creator>
  <cp:lastModifiedBy>Shaheen, Natalie</cp:lastModifiedBy>
  <cp:revision>1</cp:revision>
  <dcterms:created xsi:type="dcterms:W3CDTF">2026-03-10T11:31:30Z</dcterms:created>
  <dcterms:modified xsi:type="dcterms:W3CDTF">2026-03-12T11:59:03Z</dcterms:modified>
</cp:coreProperties>
</file>